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7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61A"/>
    <a:srgbClr val="ED7719"/>
    <a:srgbClr val="7F7F7F"/>
    <a:srgbClr val="EC7819"/>
    <a:srgbClr val="331834"/>
    <a:srgbClr val="67676C"/>
    <a:srgbClr val="139DBC"/>
    <a:srgbClr val="D76A21"/>
    <a:srgbClr val="D17124"/>
    <a:srgbClr val="DA71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8518" autoAdjust="0"/>
  </p:normalViewPr>
  <p:slideViewPr>
    <p:cSldViewPr snapToGrid="0" snapToObjects="1">
      <p:cViewPr varScale="1">
        <p:scale>
          <a:sx n="54" d="100"/>
          <a:sy n="54" d="100"/>
        </p:scale>
        <p:origin x="1642" y="53"/>
      </p:cViewPr>
      <p:guideLst>
        <p:guide orient="horz" pos="2880"/>
        <p:guide pos="2880"/>
        <p:guide orient="horz"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BDDF81-7035-4F8C-B517-C5F5F7439C8B}" type="datetimeFigureOut">
              <a:rPr lang="en-US" smtClean="0"/>
              <a:t>2/14/2018</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EF4D85D8-6763-43AE-BC66-A7851901B84B}" type="slidenum">
              <a:rPr lang="en-US" smtClean="0"/>
              <a:t>‹#›</a:t>
            </a:fld>
            <a:endParaRPr lang="en-US"/>
          </a:p>
        </p:txBody>
      </p:sp>
    </p:spTree>
    <p:extLst>
      <p:ext uri="{BB962C8B-B14F-4D97-AF65-F5344CB8AC3E}">
        <p14:creationId xmlns:p14="http://schemas.microsoft.com/office/powerpoint/2010/main" val="27306883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041CE28-7927-7041-8838-96E553CAF13A}" type="datetimeFigureOut">
              <a:rPr lang="en-US" smtClean="0"/>
              <a:t>2/14/2018</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99F0B3-83AC-5644-AEBD-86D02DFE4344}" type="slidenum">
              <a:rPr lang="en-US" smtClean="0"/>
              <a:t>‹#›</a:t>
            </a:fld>
            <a:endParaRPr lang="en-US"/>
          </a:p>
        </p:txBody>
      </p:sp>
    </p:spTree>
    <p:extLst>
      <p:ext uri="{BB962C8B-B14F-4D97-AF65-F5344CB8AC3E}">
        <p14:creationId xmlns:p14="http://schemas.microsoft.com/office/powerpoint/2010/main" val="3723661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15802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ea typeface="Geneva" charset="0"/>
                <a:cs typeface="Geneva" charset="0"/>
              </a:rPr>
              <a:t>Regions will work with Coalition unions to identify training opportunities to help employees meet minimum experience requirements.</a:t>
            </a:r>
          </a:p>
          <a:p>
            <a:pPr marL="171450" indent="-171450">
              <a:buFontTx/>
              <a:buChar char="•"/>
            </a:pPr>
            <a:r>
              <a:rPr lang="en-US" altLang="en-US">
                <a:ea typeface="Geneva" charset="0"/>
                <a:cs typeface="Geneva" charset="0"/>
              </a:rPr>
              <a:t>There will be a collaborative, transparent process for managing redeployment of workers.</a:t>
            </a:r>
          </a:p>
          <a:p>
            <a:pPr marL="171450" indent="-171450">
              <a:buFontTx/>
              <a:buChar char="•"/>
            </a:pPr>
            <a:r>
              <a:rPr lang="en-US" altLang="en-US">
                <a:ea typeface="Geneva" charset="0"/>
                <a:cs typeface="Geneva" charset="0"/>
              </a:rPr>
              <a:t>Preceptor programs and mentorships will help KP employees build skills, overcome barriers and move into the KP jobs of the future.</a:t>
            </a:r>
          </a:p>
          <a:p>
            <a:pPr marL="171450" indent="-171450">
              <a:buFontTx/>
              <a:buChar char="•"/>
            </a:pPr>
            <a:r>
              <a:rPr lang="en-US" altLang="en-US">
                <a:ea typeface="Geneva" charset="0"/>
                <a:cs typeface="Geneva" charset="0"/>
              </a:rPr>
              <a:t>KP has committed to enhance opportunities for union career mobility, and is developing a joint system to capture core competencies, skills, education, licensure, certification, and work experience.</a:t>
            </a:r>
          </a:p>
        </p:txBody>
      </p:sp>
    </p:spTree>
    <p:extLst>
      <p:ext uri="{BB962C8B-B14F-4D97-AF65-F5344CB8AC3E}">
        <p14:creationId xmlns:p14="http://schemas.microsoft.com/office/powerpoint/2010/main" val="1440453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a:buFontTx/>
              <a:buChar char="•"/>
            </a:pPr>
            <a:r>
              <a:rPr lang="en-US" altLang="en-US"/>
              <a:t>Several new provisions of the agreement will bring more consistency and rigor to UBT assessment and development</a:t>
            </a:r>
          </a:p>
          <a:p>
            <a:pPr marL="174625" indent="-174625">
              <a:buFontTx/>
              <a:buChar char="•"/>
            </a:pPr>
            <a:r>
              <a:rPr lang="en-US" altLang="en-US"/>
              <a:t>This includes face-to-face assessments of teams, on a regular basis, to ensure accurate ratings.</a:t>
            </a:r>
          </a:p>
          <a:p>
            <a:pPr marL="174625" indent="-174625">
              <a:buFontTx/>
              <a:buChar char="•"/>
            </a:pPr>
            <a:r>
              <a:rPr lang="en-US" altLang="en-US"/>
              <a:t>There also will be action plans and follow-up to ensure that teams are progressing on the Path to Performance.</a:t>
            </a:r>
          </a:p>
          <a:p>
            <a:pPr marL="174625" indent="-174625">
              <a:buFontTx/>
              <a:buChar char="•"/>
            </a:pPr>
            <a:endParaRPr lang="en-US" altLang="en-US"/>
          </a:p>
        </p:txBody>
      </p:sp>
    </p:spTree>
    <p:extLst>
      <p:ext uri="{BB962C8B-B14F-4D97-AF65-F5344CB8AC3E}">
        <p14:creationId xmlns:p14="http://schemas.microsoft.com/office/powerpoint/2010/main" val="3928759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50838" lvl="1" indent="-174625">
              <a:lnSpc>
                <a:spcPct val="90000"/>
              </a:lnSpc>
              <a:spcBef>
                <a:spcPts val="625"/>
              </a:spcBef>
              <a:buFontTx/>
              <a:buChar char="•"/>
            </a:pPr>
            <a:r>
              <a:rPr lang="en-US" altLang="en-US">
                <a:ea typeface="Geneva" charset="0"/>
                <a:cs typeface="Geneva" charset="0"/>
              </a:rPr>
              <a:t>The agreement sets out ways to provide greater operational flexibility, in partnership. </a:t>
            </a:r>
          </a:p>
          <a:p>
            <a:pPr marL="350838" lvl="1" indent="-174625">
              <a:lnSpc>
                <a:spcPct val="90000"/>
              </a:lnSpc>
              <a:spcBef>
                <a:spcPts val="625"/>
              </a:spcBef>
              <a:buFontTx/>
              <a:buChar char="•"/>
            </a:pPr>
            <a:r>
              <a:rPr lang="en-US" altLang="en-US">
                <a:ea typeface="Geneva" charset="0"/>
                <a:cs typeface="Geneva" charset="0"/>
              </a:rPr>
              <a:t>LMP Councils in each region will appoint labor and management representatives to address flexibility-related issues in their region.</a:t>
            </a:r>
          </a:p>
          <a:p>
            <a:pPr marL="350838" lvl="1" indent="-174625">
              <a:lnSpc>
                <a:spcPct val="90000"/>
              </a:lnSpc>
              <a:spcBef>
                <a:spcPts val="625"/>
              </a:spcBef>
              <a:buFontTx/>
              <a:buChar char="•"/>
            </a:pPr>
            <a:r>
              <a:rPr lang="en-US" altLang="en-US">
                <a:ea typeface="Geneva" charset="0"/>
                <a:cs typeface="Geneva" charset="0"/>
              </a:rPr>
              <a:t>The groups will jointly review and recommend approaches that have worked in one area and can be spread more widely to achieve flexibility and work-life balance.</a:t>
            </a:r>
          </a:p>
          <a:p>
            <a:pPr marL="350838" lvl="1" indent="-174625">
              <a:lnSpc>
                <a:spcPct val="90000"/>
              </a:lnSpc>
              <a:spcBef>
                <a:spcPts val="625"/>
              </a:spcBef>
              <a:buFontTx/>
              <a:buChar char="•"/>
            </a:pPr>
            <a:r>
              <a:rPr lang="en-US" altLang="en-US">
                <a:ea typeface="Geneva" charset="0"/>
                <a:cs typeface="Geneva" charset="0"/>
              </a:rPr>
              <a:t>They will report on their progress annually to the Executive LMP Council, and will seek assistance from LMP leadership as needed.</a:t>
            </a:r>
          </a:p>
          <a:p>
            <a:pPr marL="350838" lvl="1" indent="-174625">
              <a:lnSpc>
                <a:spcPct val="90000"/>
              </a:lnSpc>
              <a:spcBef>
                <a:spcPts val="625"/>
              </a:spcBef>
              <a:buFontTx/>
              <a:buChar char="•"/>
            </a:pPr>
            <a:r>
              <a:rPr lang="en-US" altLang="en-US">
                <a:ea typeface="Geneva" charset="0"/>
                <a:cs typeface="Geneva" charset="0"/>
              </a:rPr>
              <a:t>The parties also agreed to rely on regular full-time and part-time staff to the greatest extent possible.</a:t>
            </a:r>
          </a:p>
          <a:p>
            <a:pPr marL="350838" lvl="1" indent="-174625">
              <a:lnSpc>
                <a:spcPct val="90000"/>
              </a:lnSpc>
              <a:spcBef>
                <a:spcPts val="625"/>
              </a:spcBef>
              <a:buFontTx/>
              <a:buChar char="•"/>
            </a:pPr>
            <a:endParaRPr lang="en-US" altLang="en-US">
              <a:ea typeface="Geneva" charset="0"/>
              <a:cs typeface="Geneva" charset="0"/>
            </a:endParaRPr>
          </a:p>
          <a:p>
            <a:endParaRPr lang="en-US" altLang="en-US"/>
          </a:p>
        </p:txBody>
      </p:sp>
    </p:spTree>
    <p:extLst>
      <p:ext uri="{BB962C8B-B14F-4D97-AF65-F5344CB8AC3E}">
        <p14:creationId xmlns:p14="http://schemas.microsoft.com/office/powerpoint/2010/main" val="1261240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buFont typeface="Arial" panose="020B0604020202020204" pitchFamily="34" charset="0"/>
              <a:buChar char="•"/>
              <a:defRPr/>
            </a:pPr>
            <a:r>
              <a:rPr lang="en-US" dirty="0"/>
              <a:t>The agreement updates the UBT Path to Performance in several ways to strengthen unit-based team effectiveness.</a:t>
            </a:r>
          </a:p>
          <a:p>
            <a:pPr marL="174708" indent="-174708">
              <a:buFont typeface="Arial" panose="020B0604020202020204" pitchFamily="34" charset="0"/>
              <a:buChar char="•"/>
              <a:defRPr/>
            </a:pPr>
            <a:r>
              <a:rPr lang="en-US" dirty="0">
                <a:ea typeface="Calibri" panose="020F0502020204030204" pitchFamily="34" charset="0"/>
                <a:cs typeface="Times New Roman" panose="02020603050405020304" pitchFamily="18" charset="0"/>
              </a:rPr>
              <a:t>For instance, UBTs will be working with a team health and safety champion. </a:t>
            </a:r>
            <a:endParaRPr lang="en-US" dirty="0"/>
          </a:p>
          <a:p>
            <a:pPr marL="174708" indent="-174708">
              <a:buFont typeface="Arial" panose="020B0604020202020204" pitchFamily="34" charset="0"/>
              <a:buChar char="•"/>
              <a:defRPr/>
            </a:pPr>
            <a:r>
              <a:rPr lang="en-US" dirty="0"/>
              <a:t>There are also </a:t>
            </a:r>
            <a:r>
              <a:rPr lang="en-US" dirty="0">
                <a:ea typeface="Calibri" panose="020F0502020204030204" pitchFamily="34" charset="0"/>
                <a:cs typeface="Times New Roman" panose="02020603050405020304" pitchFamily="18" charset="0"/>
              </a:rPr>
              <a:t>updated criteria for teams to be rated high-performing.</a:t>
            </a:r>
          </a:p>
          <a:p>
            <a:pPr marL="174708" indent="-174708">
              <a:buFont typeface="Arial" panose="020B0604020202020204" pitchFamily="34" charset="0"/>
              <a:buChar char="•"/>
              <a:defRPr/>
            </a:pPr>
            <a:r>
              <a:rPr lang="en-US" dirty="0">
                <a:ea typeface="Calibri" panose="020F0502020204030204" pitchFamily="34" charset="0"/>
                <a:cs typeface="Times New Roman" panose="02020603050405020304" pitchFamily="18" charset="0"/>
              </a:rPr>
              <a:t>Level 5 teams will have to show they are spreading or adopting successful practices. Member-facing departments will have to get input from the voice of their customers.</a:t>
            </a:r>
          </a:p>
          <a:p>
            <a:pPr marL="174708" indent="-174708">
              <a:buFont typeface="Arial" panose="020B0604020202020204" pitchFamily="34" charset="0"/>
              <a:buChar char="•"/>
              <a:defRPr/>
            </a:pPr>
            <a:r>
              <a:rPr lang="en-US" dirty="0">
                <a:ea typeface="Calibri" panose="020F0502020204030204" pitchFamily="34" charset="0"/>
                <a:cs typeface="Times New Roman" panose="02020603050405020304" pitchFamily="18" charset="0"/>
              </a:rPr>
              <a:t>And all teams will need to update their progress in UBT Tracker every 90 days.</a:t>
            </a:r>
          </a:p>
          <a:p>
            <a:pPr>
              <a:defRPr/>
            </a:pPr>
            <a:endParaRPr lang="en-US" altLang="en-US" dirty="0"/>
          </a:p>
        </p:txBody>
      </p:sp>
    </p:spTree>
    <p:extLst>
      <p:ext uri="{BB962C8B-B14F-4D97-AF65-F5344CB8AC3E}">
        <p14:creationId xmlns:p14="http://schemas.microsoft.com/office/powerpoint/2010/main" val="544735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defTabSz="930275" eaLnBrk="1" hangingPunct="1">
              <a:spcBef>
                <a:spcPct val="0"/>
              </a:spcBef>
              <a:buFontTx/>
              <a:buChar char="•"/>
            </a:pPr>
            <a:r>
              <a:rPr lang="en-US" altLang="en-US">
                <a:ea typeface="Calibri" panose="020F0502020204030204" pitchFamily="34" charset="0"/>
                <a:cs typeface="Times New Roman" panose="02020603050405020304" pitchFamily="18" charset="0"/>
              </a:rPr>
              <a:t>Recognizing the additional demands being placed on teams, the parties agreed to recalibrate the annual performance targets for UBTs. </a:t>
            </a:r>
          </a:p>
          <a:p>
            <a:pPr marL="174625" indent="-174625" defTabSz="930275" eaLnBrk="1" hangingPunct="1">
              <a:spcBef>
                <a:spcPct val="0"/>
              </a:spcBef>
              <a:buFontTx/>
              <a:buChar char="•"/>
            </a:pPr>
            <a:r>
              <a:rPr lang="en-US" altLang="en-US">
                <a:ea typeface="Calibri" panose="020F0502020204030204" pitchFamily="34" charset="0"/>
                <a:cs typeface="Times New Roman" panose="02020603050405020304" pitchFamily="18" charset="0"/>
              </a:rPr>
              <a:t>This chart shows the new targets thru 2019.</a:t>
            </a:r>
          </a:p>
          <a:p>
            <a:pPr marL="174625" indent="-174625" defTabSz="930275" eaLnBrk="1" hangingPunct="1">
              <a:spcBef>
                <a:spcPct val="0"/>
              </a:spcBef>
            </a:pPr>
            <a:endParaRPr lang="en-US" altLang="en-US">
              <a:ea typeface="Calibri" panose="020F0502020204030204" pitchFamily="34" charset="0"/>
              <a:cs typeface="Times New Roman" panose="02020603050405020304" pitchFamily="18" charset="0"/>
            </a:endParaRPr>
          </a:p>
          <a:p>
            <a:pPr marL="174625" indent="-174625" defTabSz="930275"/>
            <a:endParaRPr lang="en-US" altLang="en-U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0109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defTabSz="931774">
              <a:buFont typeface="Arial" panose="020B0604020202020204" pitchFamily="34" charset="0"/>
              <a:buChar char="•"/>
              <a:defRPr/>
            </a:pPr>
            <a:r>
              <a:rPr lang="en-US" dirty="0"/>
              <a:t>To ensure greater consistency in partnership, the agreement provides for the creation of scorecards to assess all aspects of partnership at the region and facility level. </a:t>
            </a:r>
          </a:p>
          <a:p>
            <a:pPr marL="174708" indent="-174708" defTabSz="931774">
              <a:buFont typeface="Arial" panose="020B0604020202020204" pitchFamily="34" charset="0"/>
              <a:buChar char="•"/>
              <a:defRPr/>
            </a:pPr>
            <a:r>
              <a:rPr lang="en-US" dirty="0"/>
              <a:t>These scorecards will be developed and implemented for facilities, service areas or regions by Q4 2016.</a:t>
            </a:r>
          </a:p>
          <a:p>
            <a:pPr marL="174708" indent="-174708" defTabSz="931774">
              <a:buFont typeface="Arial" panose="020B0604020202020204" pitchFamily="34" charset="0"/>
              <a:buChar char="•"/>
              <a:defRPr/>
            </a:pPr>
            <a:r>
              <a:rPr lang="en-US" dirty="0"/>
              <a:t>This list shows examples of some metrics that might be used to assess partnership effectiveness.</a:t>
            </a:r>
          </a:p>
          <a:p>
            <a:pPr>
              <a:defRPr/>
            </a:pPr>
            <a:endParaRPr lang="en-US" altLang="en-US" dirty="0"/>
          </a:p>
        </p:txBody>
      </p:sp>
    </p:spTree>
    <p:extLst>
      <p:ext uri="{BB962C8B-B14F-4D97-AF65-F5344CB8AC3E}">
        <p14:creationId xmlns:p14="http://schemas.microsoft.com/office/powerpoint/2010/main" val="2853426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7"/>
          <p:cNvSpPr txBox="1">
            <a:spLocks noGrp="1" noChangeArrowheads="1"/>
          </p:cNvSpPr>
          <p:nvPr/>
        </p:nvSpPr>
        <p:spPr bwMode="auto">
          <a:xfrm>
            <a:off x="3973513" y="8832850"/>
            <a:ext cx="30368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8" rIns="93116" bIns="46558" anchor="b"/>
          <a:lstStyle>
            <a:lvl1pPr defTabSz="911225">
              <a:defRPr sz="2400">
                <a:solidFill>
                  <a:schemeClr val="tx1"/>
                </a:solidFill>
                <a:latin typeface="Arial" panose="020B0604020202020204" pitchFamily="34" charset="0"/>
                <a:ea typeface="Geneva" charset="0"/>
                <a:cs typeface="Geneva" charset="0"/>
              </a:defRPr>
            </a:lvl1pPr>
            <a:lvl2pPr marL="742950" indent="-285750" defTabSz="911225">
              <a:defRPr sz="2400">
                <a:solidFill>
                  <a:schemeClr val="tx1"/>
                </a:solidFill>
                <a:latin typeface="Arial" panose="020B0604020202020204" pitchFamily="34" charset="0"/>
                <a:ea typeface="Geneva" charset="0"/>
                <a:cs typeface="Geneva" charset="0"/>
              </a:defRPr>
            </a:lvl2pPr>
            <a:lvl3pPr marL="1143000" indent="-228600" defTabSz="911225">
              <a:defRPr sz="2400">
                <a:solidFill>
                  <a:schemeClr val="tx1"/>
                </a:solidFill>
                <a:latin typeface="Arial" panose="020B0604020202020204" pitchFamily="34" charset="0"/>
                <a:ea typeface="Geneva" charset="0"/>
                <a:cs typeface="Geneva" charset="0"/>
              </a:defRPr>
            </a:lvl3pPr>
            <a:lvl4pPr marL="1600200" indent="-228600" defTabSz="911225">
              <a:defRPr sz="2400">
                <a:solidFill>
                  <a:schemeClr val="tx1"/>
                </a:solidFill>
                <a:latin typeface="Arial" panose="020B0604020202020204" pitchFamily="34" charset="0"/>
                <a:ea typeface="Geneva" charset="0"/>
                <a:cs typeface="Geneva" charset="0"/>
              </a:defRPr>
            </a:lvl4pPr>
            <a:lvl5pPr marL="2057400" indent="-228600" defTabSz="911225">
              <a:defRPr sz="2400">
                <a:solidFill>
                  <a:schemeClr val="tx1"/>
                </a:solidFill>
                <a:latin typeface="Arial" panose="020B0604020202020204" pitchFamily="34" charset="0"/>
                <a:ea typeface="Geneva" charset="0"/>
                <a:cs typeface="Geneva" charset="0"/>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9pPr>
          </a:lstStyle>
          <a:p>
            <a:pPr algn="r"/>
            <a:fld id="{9FD6635A-D6F1-4AD9-8CFA-EE04B589E0C4}" type="slidenum">
              <a:rPr lang="en-US" altLang="en-US" sz="1200"/>
              <a:pPr algn="r"/>
              <a:t>16</a:t>
            </a:fld>
            <a:endParaRPr lang="en-US" altLang="en-US" sz="1200"/>
          </a:p>
        </p:txBody>
      </p:sp>
      <p:sp>
        <p:nvSpPr>
          <p:cNvPr id="36868" name="Rectangle 7"/>
          <p:cNvSpPr txBox="1">
            <a:spLocks noGrp="1" noChangeArrowheads="1"/>
          </p:cNvSpPr>
          <p:nvPr/>
        </p:nvSpPr>
        <p:spPr bwMode="auto">
          <a:xfrm>
            <a:off x="3973513" y="8832850"/>
            <a:ext cx="30368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8" rIns="93116" bIns="46558" anchor="b"/>
          <a:lstStyle>
            <a:lvl1pPr defTabSz="911225">
              <a:defRPr sz="2400">
                <a:solidFill>
                  <a:schemeClr val="tx1"/>
                </a:solidFill>
                <a:latin typeface="Arial" panose="020B0604020202020204" pitchFamily="34" charset="0"/>
                <a:ea typeface="Geneva" charset="0"/>
                <a:cs typeface="Geneva" charset="0"/>
              </a:defRPr>
            </a:lvl1pPr>
            <a:lvl2pPr marL="742950" indent="-285750" defTabSz="911225">
              <a:defRPr sz="2400">
                <a:solidFill>
                  <a:schemeClr val="tx1"/>
                </a:solidFill>
                <a:latin typeface="Arial" panose="020B0604020202020204" pitchFamily="34" charset="0"/>
                <a:ea typeface="Geneva" charset="0"/>
                <a:cs typeface="Geneva" charset="0"/>
              </a:defRPr>
            </a:lvl2pPr>
            <a:lvl3pPr marL="1143000" indent="-228600" defTabSz="911225">
              <a:defRPr sz="2400">
                <a:solidFill>
                  <a:schemeClr val="tx1"/>
                </a:solidFill>
                <a:latin typeface="Arial" panose="020B0604020202020204" pitchFamily="34" charset="0"/>
                <a:ea typeface="Geneva" charset="0"/>
                <a:cs typeface="Geneva" charset="0"/>
              </a:defRPr>
            </a:lvl3pPr>
            <a:lvl4pPr marL="1600200" indent="-228600" defTabSz="911225">
              <a:defRPr sz="2400">
                <a:solidFill>
                  <a:schemeClr val="tx1"/>
                </a:solidFill>
                <a:latin typeface="Arial" panose="020B0604020202020204" pitchFamily="34" charset="0"/>
                <a:ea typeface="Geneva" charset="0"/>
                <a:cs typeface="Geneva" charset="0"/>
              </a:defRPr>
            </a:lvl4pPr>
            <a:lvl5pPr marL="2057400" indent="-228600" defTabSz="911225">
              <a:defRPr sz="2400">
                <a:solidFill>
                  <a:schemeClr val="tx1"/>
                </a:solidFill>
                <a:latin typeface="Arial" panose="020B0604020202020204" pitchFamily="34" charset="0"/>
                <a:ea typeface="Geneva" charset="0"/>
                <a:cs typeface="Geneva" charset="0"/>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9pPr>
          </a:lstStyle>
          <a:p>
            <a:pPr algn="r"/>
            <a:fld id="{3B557CE9-5E16-49C8-A66B-633EF95B5BB5}" type="slidenum">
              <a:rPr lang="en-US" altLang="en-US" sz="1200"/>
              <a:pPr algn="r"/>
              <a:t>16</a:t>
            </a:fld>
            <a:endParaRPr lang="en-US" altLang="en-US" sz="1200"/>
          </a:p>
        </p:txBody>
      </p:sp>
      <p:sp>
        <p:nvSpPr>
          <p:cNvPr id="3686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70" name="Rectangle 3"/>
          <p:cNvSpPr>
            <a:spLocks noGrp="1" noChangeArrowheads="1"/>
          </p:cNvSpPr>
          <p:nvPr>
            <p:ph type="body" idx="1"/>
          </p:nvPr>
        </p:nvSpPr>
        <p:spPr bwMode="auto">
          <a:xfrm>
            <a:off x="779463" y="4416425"/>
            <a:ext cx="57626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16" tIns="46558" rIns="93116" bIns="46558" numCol="1" anchor="t" anchorCtr="0" compatLnSpc="1">
            <a:prstTxWarp prst="textNoShape">
              <a:avLst/>
            </a:prstTxWarp>
          </a:bodyPr>
          <a:lstStyle/>
          <a:p>
            <a:pPr marL="344488" lvl="1" indent="-171450" eaLnBrk="1" hangingPunct="1">
              <a:lnSpc>
                <a:spcPct val="90000"/>
              </a:lnSpc>
              <a:spcBef>
                <a:spcPts val="613"/>
              </a:spcBef>
              <a:buFontTx/>
              <a:buChar char="•"/>
            </a:pPr>
            <a:r>
              <a:rPr lang="en-US" altLang="en-US" sz="1100">
                <a:ea typeface="Geneva" charset="0"/>
                <a:cs typeface="Geneva" charset="0"/>
              </a:rPr>
              <a:t>The dispute resolution process for questions pertaining to Section 1 of the National Agreement – Privileges and Obligations of Partnership – has been streamlined.</a:t>
            </a:r>
          </a:p>
          <a:p>
            <a:pPr marL="344488" lvl="1" indent="-171450" eaLnBrk="1" hangingPunct="1">
              <a:lnSpc>
                <a:spcPct val="90000"/>
              </a:lnSpc>
              <a:spcBef>
                <a:spcPts val="613"/>
              </a:spcBef>
              <a:buFontTx/>
              <a:buChar char="•"/>
            </a:pPr>
            <a:r>
              <a:rPr lang="en-US" altLang="en-US" sz="1100">
                <a:ea typeface="Geneva" charset="0"/>
                <a:cs typeface="Geneva" charset="0"/>
              </a:rPr>
              <a:t>When disagreements arise at the facility level, the parties directly involved will meet and use interest-based problem solving to try to resolve the issue at that level.</a:t>
            </a:r>
          </a:p>
          <a:p>
            <a:pPr marL="344488" lvl="1" indent="-171450" eaLnBrk="1" hangingPunct="1">
              <a:lnSpc>
                <a:spcPct val="90000"/>
              </a:lnSpc>
              <a:spcBef>
                <a:spcPts val="613"/>
              </a:spcBef>
              <a:buFontTx/>
              <a:buChar char="•"/>
            </a:pPr>
            <a:r>
              <a:rPr lang="en-US" altLang="en-US" sz="1100">
                <a:ea typeface="Geneva" charset="0"/>
                <a:cs typeface="Geneva" charset="0"/>
              </a:rPr>
              <a:t>If they cannot do that within 30 days, the issue will be referred to local LMP Council. If there’s still no resolution, it will go the Regional Council, and so on. Everyone will have just 30 days to resolve the issue at each level.</a:t>
            </a:r>
          </a:p>
          <a:p>
            <a:pPr marL="344488" lvl="1" indent="-171450" eaLnBrk="1" hangingPunct="1">
              <a:lnSpc>
                <a:spcPct val="90000"/>
              </a:lnSpc>
              <a:spcBef>
                <a:spcPts val="613"/>
              </a:spcBef>
              <a:buFontTx/>
              <a:buChar char="•"/>
            </a:pPr>
            <a:r>
              <a:rPr lang="en-US" altLang="en-US" sz="1100">
                <a:ea typeface="Geneva" charset="0"/>
                <a:cs typeface="Geneva" charset="0"/>
              </a:rPr>
              <a:t>If no solution can be agreed to, the question will be decided by a panel including a neutral designee.</a:t>
            </a:r>
          </a:p>
          <a:p>
            <a:pPr marL="344488" lvl="1" indent="-171450" eaLnBrk="1" hangingPunct="1">
              <a:lnSpc>
                <a:spcPct val="90000"/>
              </a:lnSpc>
              <a:spcBef>
                <a:spcPts val="613"/>
              </a:spcBef>
            </a:pPr>
            <a:endParaRPr lang="en-US" altLang="en-US" sz="1100">
              <a:ea typeface="Geneva" charset="0"/>
              <a:cs typeface="Geneva" charset="0"/>
            </a:endParaRPr>
          </a:p>
        </p:txBody>
      </p:sp>
    </p:spTree>
    <p:extLst>
      <p:ext uri="{BB962C8B-B14F-4D97-AF65-F5344CB8AC3E}">
        <p14:creationId xmlns:p14="http://schemas.microsoft.com/office/powerpoint/2010/main" val="2039615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a:buFontTx/>
              <a:buChar char="•"/>
            </a:pPr>
            <a:r>
              <a:rPr lang="en-US" altLang="en-US"/>
              <a:t>Other provisions include a program to be launched in 2016 to help develop the work of UBTs of the Future.</a:t>
            </a:r>
          </a:p>
          <a:p>
            <a:pPr marL="174625" indent="-174625">
              <a:buFontTx/>
              <a:buChar char="•"/>
            </a:pPr>
            <a:r>
              <a:rPr lang="en-US" altLang="en-US"/>
              <a:t>Also in 2016 there will be a joint assessment of LMP training programs and approaches, and new partnership training approaches will be piloted.</a:t>
            </a:r>
          </a:p>
        </p:txBody>
      </p:sp>
    </p:spTree>
    <p:extLst>
      <p:ext uri="{BB962C8B-B14F-4D97-AF65-F5344CB8AC3E}">
        <p14:creationId xmlns:p14="http://schemas.microsoft.com/office/powerpoint/2010/main" val="102915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a:buFontTx/>
              <a:buChar char="•"/>
            </a:pPr>
            <a:endParaRPr lang="en-US" altLang="en-US">
              <a:ea typeface="Geneva" charset="0"/>
              <a:cs typeface="Geneva" charset="0"/>
            </a:endParaRPr>
          </a:p>
        </p:txBody>
      </p:sp>
    </p:spTree>
    <p:extLst>
      <p:ext uri="{BB962C8B-B14F-4D97-AF65-F5344CB8AC3E}">
        <p14:creationId xmlns:p14="http://schemas.microsoft.com/office/powerpoint/2010/main" val="165799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txBox="1">
            <a:spLocks noGrp="1" noChangeArrowheads="1"/>
          </p:cNvSpPr>
          <p:nvPr/>
        </p:nvSpPr>
        <p:spPr bwMode="auto">
          <a:xfrm>
            <a:off x="3973513" y="8832850"/>
            <a:ext cx="30368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8" rIns="93116" bIns="46558" anchor="b"/>
          <a:lstStyle>
            <a:lvl1pPr defTabSz="911225">
              <a:defRPr sz="2400">
                <a:solidFill>
                  <a:schemeClr val="tx1"/>
                </a:solidFill>
                <a:latin typeface="Arial" panose="020B0604020202020204" pitchFamily="34" charset="0"/>
                <a:ea typeface="Geneva" charset="0"/>
                <a:cs typeface="Geneva" charset="0"/>
              </a:defRPr>
            </a:lvl1pPr>
            <a:lvl2pPr marL="742950" indent="-285750" defTabSz="911225">
              <a:defRPr sz="2400">
                <a:solidFill>
                  <a:schemeClr val="tx1"/>
                </a:solidFill>
                <a:latin typeface="Arial" panose="020B0604020202020204" pitchFamily="34" charset="0"/>
                <a:ea typeface="Geneva" charset="0"/>
                <a:cs typeface="Geneva" charset="0"/>
              </a:defRPr>
            </a:lvl2pPr>
            <a:lvl3pPr marL="1143000" indent="-228600" defTabSz="911225">
              <a:defRPr sz="2400">
                <a:solidFill>
                  <a:schemeClr val="tx1"/>
                </a:solidFill>
                <a:latin typeface="Arial" panose="020B0604020202020204" pitchFamily="34" charset="0"/>
                <a:ea typeface="Geneva" charset="0"/>
                <a:cs typeface="Geneva" charset="0"/>
              </a:defRPr>
            </a:lvl3pPr>
            <a:lvl4pPr marL="1600200" indent="-228600" defTabSz="911225">
              <a:defRPr sz="2400">
                <a:solidFill>
                  <a:schemeClr val="tx1"/>
                </a:solidFill>
                <a:latin typeface="Arial" panose="020B0604020202020204" pitchFamily="34" charset="0"/>
                <a:ea typeface="Geneva" charset="0"/>
                <a:cs typeface="Geneva" charset="0"/>
              </a:defRPr>
            </a:lvl4pPr>
            <a:lvl5pPr marL="2057400" indent="-228600" defTabSz="911225">
              <a:defRPr sz="2400">
                <a:solidFill>
                  <a:schemeClr val="tx1"/>
                </a:solidFill>
                <a:latin typeface="Arial" panose="020B0604020202020204" pitchFamily="34" charset="0"/>
                <a:ea typeface="Geneva" charset="0"/>
                <a:cs typeface="Geneva" charset="0"/>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9pPr>
          </a:lstStyle>
          <a:p>
            <a:pPr algn="r"/>
            <a:fld id="{8FCC22AC-7E8D-4008-9138-26A2B4BC2F12}" type="slidenum">
              <a:rPr lang="en-US" altLang="en-US" sz="1200"/>
              <a:pPr algn="r"/>
              <a:t>2</a:t>
            </a:fld>
            <a:endParaRPr lang="en-US" altLang="en-US" sz="1200"/>
          </a:p>
        </p:txBody>
      </p:sp>
      <p:sp>
        <p:nvSpPr>
          <p:cNvPr id="8196" name="Rectangle 7"/>
          <p:cNvSpPr txBox="1">
            <a:spLocks noGrp="1" noChangeArrowheads="1"/>
          </p:cNvSpPr>
          <p:nvPr/>
        </p:nvSpPr>
        <p:spPr bwMode="auto">
          <a:xfrm>
            <a:off x="3973513" y="8832850"/>
            <a:ext cx="30368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6" tIns="46558" rIns="93116" bIns="46558" anchor="b"/>
          <a:lstStyle>
            <a:lvl1pPr defTabSz="911225">
              <a:defRPr sz="2400">
                <a:solidFill>
                  <a:schemeClr val="tx1"/>
                </a:solidFill>
                <a:latin typeface="Arial" panose="020B0604020202020204" pitchFamily="34" charset="0"/>
                <a:ea typeface="Geneva" charset="0"/>
                <a:cs typeface="Geneva" charset="0"/>
              </a:defRPr>
            </a:lvl1pPr>
            <a:lvl2pPr marL="742950" indent="-285750" defTabSz="911225">
              <a:defRPr sz="2400">
                <a:solidFill>
                  <a:schemeClr val="tx1"/>
                </a:solidFill>
                <a:latin typeface="Arial" panose="020B0604020202020204" pitchFamily="34" charset="0"/>
                <a:ea typeface="Geneva" charset="0"/>
                <a:cs typeface="Geneva" charset="0"/>
              </a:defRPr>
            </a:lvl2pPr>
            <a:lvl3pPr marL="1143000" indent="-228600" defTabSz="911225">
              <a:defRPr sz="2400">
                <a:solidFill>
                  <a:schemeClr val="tx1"/>
                </a:solidFill>
                <a:latin typeface="Arial" panose="020B0604020202020204" pitchFamily="34" charset="0"/>
                <a:ea typeface="Geneva" charset="0"/>
                <a:cs typeface="Geneva" charset="0"/>
              </a:defRPr>
            </a:lvl3pPr>
            <a:lvl4pPr marL="1600200" indent="-228600" defTabSz="911225">
              <a:defRPr sz="2400">
                <a:solidFill>
                  <a:schemeClr val="tx1"/>
                </a:solidFill>
                <a:latin typeface="Arial" panose="020B0604020202020204" pitchFamily="34" charset="0"/>
                <a:ea typeface="Geneva" charset="0"/>
                <a:cs typeface="Geneva" charset="0"/>
              </a:defRPr>
            </a:lvl4pPr>
            <a:lvl5pPr marL="2057400" indent="-228600" defTabSz="911225">
              <a:defRPr sz="2400">
                <a:solidFill>
                  <a:schemeClr val="tx1"/>
                </a:solidFill>
                <a:latin typeface="Arial" panose="020B0604020202020204" pitchFamily="34" charset="0"/>
                <a:ea typeface="Geneva" charset="0"/>
                <a:cs typeface="Geneva" charset="0"/>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9pPr>
          </a:lstStyle>
          <a:p>
            <a:pPr algn="r"/>
            <a:fld id="{89507833-EC25-4504-A2FF-723E7C3F871B}" type="slidenum">
              <a:rPr lang="en-US" altLang="en-US" sz="1200"/>
              <a:pPr algn="r"/>
              <a:t>2</a:t>
            </a:fld>
            <a:endParaRPr lang="en-US" altLang="en-US" sz="1200"/>
          </a:p>
        </p:txBody>
      </p:sp>
      <p:sp>
        <p:nvSpPr>
          <p:cNvPr id="819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8" name="Rectangle 3"/>
          <p:cNvSpPr>
            <a:spLocks noGrp="1" noChangeArrowheads="1"/>
          </p:cNvSpPr>
          <p:nvPr>
            <p:ph type="body" idx="1"/>
          </p:nvPr>
        </p:nvSpPr>
        <p:spPr bwMode="auto">
          <a:xfrm>
            <a:off x="779463" y="4416425"/>
            <a:ext cx="57626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16" tIns="46558" rIns="93116" bIns="46558" numCol="1" anchor="t" anchorCtr="0" compatLnSpc="1">
            <a:prstTxWarp prst="textNoShape">
              <a:avLst/>
            </a:prstTxWarp>
          </a:bodyPr>
          <a:lstStyle/>
          <a:p>
            <a:pPr marL="347663" lvl="1" indent="-174625" eaLnBrk="1" hangingPunct="1">
              <a:lnSpc>
                <a:spcPct val="90000"/>
              </a:lnSpc>
              <a:spcBef>
                <a:spcPts val="613"/>
              </a:spcBef>
              <a:buFontTx/>
              <a:buChar char="•"/>
            </a:pPr>
            <a:r>
              <a:rPr lang="en-US" altLang="en-US" sz="1100">
                <a:ea typeface="Geneva" charset="0"/>
                <a:cs typeface="Geneva" charset="0"/>
              </a:rPr>
              <a:t>The National Agreement includes many deadlines and deliverables, all of which will be closely tracked by Labor Management Partnership leaders. These are just a few key dates.</a:t>
            </a:r>
          </a:p>
        </p:txBody>
      </p:sp>
    </p:spTree>
    <p:extLst>
      <p:ext uri="{BB962C8B-B14F-4D97-AF65-F5344CB8AC3E}">
        <p14:creationId xmlns:p14="http://schemas.microsoft.com/office/powerpoint/2010/main" val="334850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7"/>
          <p:cNvSpPr txBox="1">
            <a:spLocks noGrp="1" noChangeArrowheads="1"/>
          </p:cNvSpPr>
          <p:nvPr/>
        </p:nvSpPr>
        <p:spPr bwMode="auto">
          <a:xfrm>
            <a:off x="4062413" y="8980488"/>
            <a:ext cx="31035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44" tIns="47271" rIns="94544" bIns="47271" anchor="b"/>
          <a:lstStyle>
            <a:lvl1pPr defTabSz="911225">
              <a:defRPr sz="2400">
                <a:solidFill>
                  <a:schemeClr val="tx1"/>
                </a:solidFill>
                <a:latin typeface="Arial" panose="020B0604020202020204" pitchFamily="34" charset="0"/>
                <a:ea typeface="Geneva" charset="0"/>
                <a:cs typeface="Geneva" charset="0"/>
              </a:defRPr>
            </a:lvl1pPr>
            <a:lvl2pPr marL="742950" indent="-285750" defTabSz="911225">
              <a:defRPr sz="2400">
                <a:solidFill>
                  <a:schemeClr val="tx1"/>
                </a:solidFill>
                <a:latin typeface="Arial" panose="020B0604020202020204" pitchFamily="34" charset="0"/>
                <a:ea typeface="Geneva" charset="0"/>
                <a:cs typeface="Geneva" charset="0"/>
              </a:defRPr>
            </a:lvl2pPr>
            <a:lvl3pPr marL="1143000" indent="-228600" defTabSz="911225">
              <a:defRPr sz="2400">
                <a:solidFill>
                  <a:schemeClr val="tx1"/>
                </a:solidFill>
                <a:latin typeface="Arial" panose="020B0604020202020204" pitchFamily="34" charset="0"/>
                <a:ea typeface="Geneva" charset="0"/>
                <a:cs typeface="Geneva" charset="0"/>
              </a:defRPr>
            </a:lvl3pPr>
            <a:lvl4pPr marL="1600200" indent="-228600" defTabSz="911225">
              <a:defRPr sz="2400">
                <a:solidFill>
                  <a:schemeClr val="tx1"/>
                </a:solidFill>
                <a:latin typeface="Arial" panose="020B0604020202020204" pitchFamily="34" charset="0"/>
                <a:ea typeface="Geneva" charset="0"/>
                <a:cs typeface="Geneva" charset="0"/>
              </a:defRPr>
            </a:lvl4pPr>
            <a:lvl5pPr marL="2057400" indent="-228600" defTabSz="911225">
              <a:defRPr sz="2400">
                <a:solidFill>
                  <a:schemeClr val="tx1"/>
                </a:solidFill>
                <a:latin typeface="Arial" panose="020B0604020202020204" pitchFamily="34" charset="0"/>
                <a:ea typeface="Geneva" charset="0"/>
                <a:cs typeface="Geneva" charset="0"/>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9pPr>
          </a:lstStyle>
          <a:p>
            <a:pPr algn="r"/>
            <a:fld id="{06EEE10D-218C-4A44-8944-1D7D4D3EE967}" type="slidenum">
              <a:rPr lang="en-US" altLang="en-US" sz="1200"/>
              <a:pPr algn="r"/>
              <a:t>3</a:t>
            </a:fld>
            <a:endParaRPr lang="en-US" altLang="en-US" sz="1200"/>
          </a:p>
        </p:txBody>
      </p:sp>
      <p:sp>
        <p:nvSpPr>
          <p:cNvPr id="10244" name="Rectangle 7"/>
          <p:cNvSpPr txBox="1">
            <a:spLocks noGrp="1" noChangeArrowheads="1"/>
          </p:cNvSpPr>
          <p:nvPr/>
        </p:nvSpPr>
        <p:spPr bwMode="auto">
          <a:xfrm>
            <a:off x="4062413" y="8980488"/>
            <a:ext cx="31035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44" tIns="47271" rIns="94544" bIns="47271" anchor="b"/>
          <a:lstStyle>
            <a:lvl1pPr defTabSz="911225">
              <a:defRPr sz="2400">
                <a:solidFill>
                  <a:schemeClr val="tx1"/>
                </a:solidFill>
                <a:latin typeface="Arial" panose="020B0604020202020204" pitchFamily="34" charset="0"/>
                <a:ea typeface="Geneva" charset="0"/>
                <a:cs typeface="Geneva" charset="0"/>
              </a:defRPr>
            </a:lvl1pPr>
            <a:lvl2pPr marL="742950" indent="-285750" defTabSz="911225">
              <a:defRPr sz="2400">
                <a:solidFill>
                  <a:schemeClr val="tx1"/>
                </a:solidFill>
                <a:latin typeface="Arial" panose="020B0604020202020204" pitchFamily="34" charset="0"/>
                <a:ea typeface="Geneva" charset="0"/>
                <a:cs typeface="Geneva" charset="0"/>
              </a:defRPr>
            </a:lvl2pPr>
            <a:lvl3pPr marL="1143000" indent="-228600" defTabSz="911225">
              <a:defRPr sz="2400">
                <a:solidFill>
                  <a:schemeClr val="tx1"/>
                </a:solidFill>
                <a:latin typeface="Arial" panose="020B0604020202020204" pitchFamily="34" charset="0"/>
                <a:ea typeface="Geneva" charset="0"/>
                <a:cs typeface="Geneva" charset="0"/>
              </a:defRPr>
            </a:lvl3pPr>
            <a:lvl4pPr marL="1600200" indent="-228600" defTabSz="911225">
              <a:defRPr sz="2400">
                <a:solidFill>
                  <a:schemeClr val="tx1"/>
                </a:solidFill>
                <a:latin typeface="Arial" panose="020B0604020202020204" pitchFamily="34" charset="0"/>
                <a:ea typeface="Geneva" charset="0"/>
                <a:cs typeface="Geneva" charset="0"/>
              </a:defRPr>
            </a:lvl4pPr>
            <a:lvl5pPr marL="2057400" indent="-228600" defTabSz="911225">
              <a:defRPr sz="2400">
                <a:solidFill>
                  <a:schemeClr val="tx1"/>
                </a:solidFill>
                <a:latin typeface="Arial" panose="020B0604020202020204" pitchFamily="34" charset="0"/>
                <a:ea typeface="Geneva" charset="0"/>
                <a:cs typeface="Geneva" charset="0"/>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9pPr>
          </a:lstStyle>
          <a:p>
            <a:pPr algn="r"/>
            <a:fld id="{DA16F335-C96C-4CC0-BA54-8B1C58219DC4}" type="slidenum">
              <a:rPr lang="en-US" altLang="en-US" sz="1200"/>
              <a:pPr algn="r"/>
              <a:t>3</a:t>
            </a:fld>
            <a:endParaRPr lang="en-US" altLang="en-US" sz="1200"/>
          </a:p>
        </p:txBody>
      </p:sp>
      <p:sp>
        <p:nvSpPr>
          <p:cNvPr id="102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6" name="Rectangle 3"/>
          <p:cNvSpPr>
            <a:spLocks noGrp="1" noChangeArrowheads="1"/>
          </p:cNvSpPr>
          <p:nvPr>
            <p:ph type="body" idx="1"/>
          </p:nvPr>
        </p:nvSpPr>
        <p:spPr bwMode="auto">
          <a:xfrm>
            <a:off x="796925" y="4489450"/>
            <a:ext cx="5891213"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544" tIns="47271" rIns="94544" bIns="47271" numCol="1" anchor="t" anchorCtr="0" compatLnSpc="1">
            <a:prstTxWarp prst="textNoShape">
              <a:avLst/>
            </a:prstTxWarp>
          </a:bodyPr>
          <a:lstStyle/>
          <a:p>
            <a:pPr marL="350838" lvl="1" indent="-174625">
              <a:lnSpc>
                <a:spcPct val="90000"/>
              </a:lnSpc>
              <a:spcBef>
                <a:spcPts val="625"/>
              </a:spcBef>
              <a:buFontTx/>
              <a:buChar char="•"/>
            </a:pPr>
            <a:r>
              <a:rPr lang="en-US" altLang="en-US" sz="1100">
                <a:ea typeface="Geneva" charset="0"/>
                <a:cs typeface="Geneva" charset="0"/>
              </a:rPr>
              <a:t>All Coalition-represented employees in Northern and Southern California are getting 3 percent wage increases each year in the first two years of the agreement, and a 4 percent increase in the third year. </a:t>
            </a:r>
          </a:p>
          <a:p>
            <a:pPr marL="350838" lvl="1" indent="-174625">
              <a:lnSpc>
                <a:spcPct val="90000"/>
              </a:lnSpc>
              <a:spcBef>
                <a:spcPts val="625"/>
              </a:spcBef>
              <a:buFontTx/>
              <a:buChar char="•"/>
            </a:pPr>
            <a:r>
              <a:rPr lang="en-US" altLang="en-US" sz="1100">
                <a:ea typeface="Geneva" charset="0"/>
                <a:cs typeface="Geneva" charset="0"/>
              </a:rPr>
              <a:t>In Regions Outside California, employees will receive a 2 percent increase each year, plus additional 1 percent wage adjustment in the ROC regions at the end of the third year</a:t>
            </a:r>
          </a:p>
          <a:p>
            <a:pPr marL="350838" lvl="1" indent="-174625">
              <a:lnSpc>
                <a:spcPct val="90000"/>
              </a:lnSpc>
              <a:spcBef>
                <a:spcPts val="625"/>
              </a:spcBef>
            </a:pPr>
            <a:endParaRPr lang="en-US" altLang="en-US" sz="1100">
              <a:ea typeface="Geneva" charset="0"/>
              <a:cs typeface="Geneva" charset="0"/>
            </a:endParaRPr>
          </a:p>
        </p:txBody>
      </p:sp>
    </p:spTree>
    <p:extLst>
      <p:ext uri="{BB962C8B-B14F-4D97-AF65-F5344CB8AC3E}">
        <p14:creationId xmlns:p14="http://schemas.microsoft.com/office/powerpoint/2010/main" val="2957824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txBox="1">
            <a:spLocks noGrp="1" noChangeArrowheads="1"/>
          </p:cNvSpPr>
          <p:nvPr/>
        </p:nvSpPr>
        <p:spPr bwMode="auto">
          <a:xfrm>
            <a:off x="4062413" y="8980488"/>
            <a:ext cx="31035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44" tIns="47271" rIns="94544" bIns="47271" anchor="b"/>
          <a:lstStyle>
            <a:lvl1pPr defTabSz="911225">
              <a:defRPr sz="2400">
                <a:solidFill>
                  <a:schemeClr val="tx1"/>
                </a:solidFill>
                <a:latin typeface="Arial" panose="020B0604020202020204" pitchFamily="34" charset="0"/>
                <a:ea typeface="Geneva" charset="0"/>
                <a:cs typeface="Geneva" charset="0"/>
              </a:defRPr>
            </a:lvl1pPr>
            <a:lvl2pPr marL="742950" indent="-285750" defTabSz="911225">
              <a:defRPr sz="2400">
                <a:solidFill>
                  <a:schemeClr val="tx1"/>
                </a:solidFill>
                <a:latin typeface="Arial" panose="020B0604020202020204" pitchFamily="34" charset="0"/>
                <a:ea typeface="Geneva" charset="0"/>
                <a:cs typeface="Geneva" charset="0"/>
              </a:defRPr>
            </a:lvl2pPr>
            <a:lvl3pPr marL="1143000" indent="-228600" defTabSz="911225">
              <a:defRPr sz="2400">
                <a:solidFill>
                  <a:schemeClr val="tx1"/>
                </a:solidFill>
                <a:latin typeface="Arial" panose="020B0604020202020204" pitchFamily="34" charset="0"/>
                <a:ea typeface="Geneva" charset="0"/>
                <a:cs typeface="Geneva" charset="0"/>
              </a:defRPr>
            </a:lvl3pPr>
            <a:lvl4pPr marL="1600200" indent="-228600" defTabSz="911225">
              <a:defRPr sz="2400">
                <a:solidFill>
                  <a:schemeClr val="tx1"/>
                </a:solidFill>
                <a:latin typeface="Arial" panose="020B0604020202020204" pitchFamily="34" charset="0"/>
                <a:ea typeface="Geneva" charset="0"/>
                <a:cs typeface="Geneva" charset="0"/>
              </a:defRPr>
            </a:lvl4pPr>
            <a:lvl5pPr marL="2057400" indent="-228600" defTabSz="911225">
              <a:defRPr sz="2400">
                <a:solidFill>
                  <a:schemeClr val="tx1"/>
                </a:solidFill>
                <a:latin typeface="Arial" panose="020B0604020202020204" pitchFamily="34" charset="0"/>
                <a:ea typeface="Geneva" charset="0"/>
                <a:cs typeface="Geneva" charset="0"/>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9pPr>
          </a:lstStyle>
          <a:p>
            <a:pPr algn="r"/>
            <a:fld id="{8369E1C1-9A71-44C9-8DC5-8E01DE3E49A9}" type="slidenum">
              <a:rPr lang="en-US" altLang="en-US" sz="1200"/>
              <a:pPr algn="r"/>
              <a:t>4</a:t>
            </a:fld>
            <a:endParaRPr lang="en-US" altLang="en-US" sz="1200"/>
          </a:p>
        </p:txBody>
      </p:sp>
      <p:sp>
        <p:nvSpPr>
          <p:cNvPr id="12292" name="Rectangle 7"/>
          <p:cNvSpPr txBox="1">
            <a:spLocks noGrp="1" noChangeArrowheads="1"/>
          </p:cNvSpPr>
          <p:nvPr/>
        </p:nvSpPr>
        <p:spPr bwMode="auto">
          <a:xfrm>
            <a:off x="4062413" y="8980488"/>
            <a:ext cx="31035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44" tIns="47271" rIns="94544" bIns="47271" anchor="b"/>
          <a:lstStyle>
            <a:lvl1pPr defTabSz="911225">
              <a:defRPr sz="2400">
                <a:solidFill>
                  <a:schemeClr val="tx1"/>
                </a:solidFill>
                <a:latin typeface="Arial" panose="020B0604020202020204" pitchFamily="34" charset="0"/>
                <a:ea typeface="Geneva" charset="0"/>
                <a:cs typeface="Geneva" charset="0"/>
              </a:defRPr>
            </a:lvl1pPr>
            <a:lvl2pPr marL="742950" indent="-285750" defTabSz="911225">
              <a:defRPr sz="2400">
                <a:solidFill>
                  <a:schemeClr val="tx1"/>
                </a:solidFill>
                <a:latin typeface="Arial" panose="020B0604020202020204" pitchFamily="34" charset="0"/>
                <a:ea typeface="Geneva" charset="0"/>
                <a:cs typeface="Geneva" charset="0"/>
              </a:defRPr>
            </a:lvl2pPr>
            <a:lvl3pPr marL="1143000" indent="-228600" defTabSz="911225">
              <a:defRPr sz="2400">
                <a:solidFill>
                  <a:schemeClr val="tx1"/>
                </a:solidFill>
                <a:latin typeface="Arial" panose="020B0604020202020204" pitchFamily="34" charset="0"/>
                <a:ea typeface="Geneva" charset="0"/>
                <a:cs typeface="Geneva" charset="0"/>
              </a:defRPr>
            </a:lvl3pPr>
            <a:lvl4pPr marL="1600200" indent="-228600" defTabSz="911225">
              <a:defRPr sz="2400">
                <a:solidFill>
                  <a:schemeClr val="tx1"/>
                </a:solidFill>
                <a:latin typeface="Arial" panose="020B0604020202020204" pitchFamily="34" charset="0"/>
                <a:ea typeface="Geneva" charset="0"/>
                <a:cs typeface="Geneva" charset="0"/>
              </a:defRPr>
            </a:lvl4pPr>
            <a:lvl5pPr marL="2057400" indent="-228600" defTabSz="911225">
              <a:defRPr sz="2400">
                <a:solidFill>
                  <a:schemeClr val="tx1"/>
                </a:solidFill>
                <a:latin typeface="Arial" panose="020B0604020202020204" pitchFamily="34" charset="0"/>
                <a:ea typeface="Geneva" charset="0"/>
                <a:cs typeface="Geneva" charset="0"/>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9pPr>
          </a:lstStyle>
          <a:p>
            <a:pPr algn="r"/>
            <a:fld id="{18E04510-3E94-44D3-B607-47A80583559F}" type="slidenum">
              <a:rPr lang="en-US" altLang="en-US" sz="1200"/>
              <a:pPr algn="r"/>
              <a:t>4</a:t>
            </a:fld>
            <a:endParaRPr lang="en-US" altLang="en-US" sz="1200"/>
          </a:p>
        </p:txBody>
      </p:sp>
      <p:sp>
        <p:nvSpPr>
          <p:cNvPr id="122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4" name="Rectangle 3"/>
          <p:cNvSpPr>
            <a:spLocks noGrp="1" noChangeArrowheads="1"/>
          </p:cNvSpPr>
          <p:nvPr>
            <p:ph type="body" idx="1"/>
          </p:nvPr>
        </p:nvSpPr>
        <p:spPr bwMode="auto">
          <a:xfrm>
            <a:off x="796925" y="4489450"/>
            <a:ext cx="5891213"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544" tIns="47271" rIns="94544" bIns="47271" numCol="1" anchor="t" anchorCtr="0" compatLnSpc="1">
            <a:prstTxWarp prst="textNoShape">
              <a:avLst/>
            </a:prstTxWarp>
          </a:bodyPr>
          <a:lstStyle/>
          <a:p>
            <a:pPr marL="350838" lvl="1" indent="-174625">
              <a:lnSpc>
                <a:spcPct val="90000"/>
              </a:lnSpc>
              <a:spcBef>
                <a:spcPts val="625"/>
              </a:spcBef>
              <a:buFontTx/>
              <a:buChar char="•"/>
            </a:pPr>
            <a:r>
              <a:rPr lang="en-US" altLang="en-US" sz="1100">
                <a:ea typeface="Geneva" charset="0"/>
                <a:cs typeface="Geneva" charset="0"/>
              </a:rPr>
              <a:t>Benefits for Coalition-represented employees remain excellent.</a:t>
            </a:r>
          </a:p>
          <a:p>
            <a:pPr marL="350838" lvl="1" indent="-174625">
              <a:lnSpc>
                <a:spcPct val="90000"/>
              </a:lnSpc>
              <a:spcBef>
                <a:spcPts val="625"/>
              </a:spcBef>
              <a:buFontTx/>
              <a:buChar char="•"/>
            </a:pPr>
            <a:r>
              <a:rPr lang="en-US" altLang="en-US" sz="1100"/>
              <a:t>There is no change to active employees’ medical benefits except for co-pays for emergency room visits. </a:t>
            </a:r>
          </a:p>
          <a:p>
            <a:pPr marL="350838" lvl="1" indent="-174625">
              <a:lnSpc>
                <a:spcPct val="90000"/>
              </a:lnSpc>
              <a:spcBef>
                <a:spcPts val="625"/>
              </a:spcBef>
              <a:buFontTx/>
              <a:buChar char="•"/>
            </a:pPr>
            <a:r>
              <a:rPr lang="en-US" altLang="en-US" sz="1100"/>
              <a:t>Pension and 401(k) plans remain unchanged.</a:t>
            </a:r>
            <a:endParaRPr lang="en-US" altLang="en-US" sz="1100">
              <a:ea typeface="Geneva" charset="0"/>
              <a:cs typeface="Geneva" charset="0"/>
            </a:endParaRPr>
          </a:p>
          <a:p>
            <a:pPr marL="350838" lvl="1" indent="-174625">
              <a:lnSpc>
                <a:spcPct val="90000"/>
              </a:lnSpc>
              <a:spcBef>
                <a:spcPts val="625"/>
              </a:spcBef>
              <a:buFontTx/>
              <a:buChar char="•"/>
            </a:pPr>
            <a:r>
              <a:rPr lang="en-US" altLang="en-US" sz="1100">
                <a:ea typeface="Geneva" charset="0"/>
                <a:cs typeface="Geneva" charset="0"/>
              </a:rPr>
              <a:t>Dental, orthodontia, life insurance and tuition reimbursement benefits have improved, such that that all Coalition members will enjoy the same basic level of these benefits across all regions.</a:t>
            </a:r>
          </a:p>
          <a:p>
            <a:pPr marL="350838" lvl="1" indent="-174625">
              <a:lnSpc>
                <a:spcPct val="90000"/>
              </a:lnSpc>
              <a:spcBef>
                <a:spcPts val="625"/>
              </a:spcBef>
            </a:pPr>
            <a:endParaRPr lang="en-US" altLang="en-US" sz="1100">
              <a:ea typeface="Geneva" charset="0"/>
              <a:cs typeface="Geneva" charset="0"/>
            </a:endParaRPr>
          </a:p>
        </p:txBody>
      </p:sp>
    </p:spTree>
    <p:extLst>
      <p:ext uri="{BB962C8B-B14F-4D97-AF65-F5344CB8AC3E}">
        <p14:creationId xmlns:p14="http://schemas.microsoft.com/office/powerpoint/2010/main" val="2994570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7"/>
          <p:cNvSpPr txBox="1">
            <a:spLocks noGrp="1" noChangeArrowheads="1"/>
          </p:cNvSpPr>
          <p:nvPr/>
        </p:nvSpPr>
        <p:spPr bwMode="auto">
          <a:xfrm>
            <a:off x="4062413" y="8980488"/>
            <a:ext cx="31035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44" tIns="47271" rIns="94544" bIns="47271" anchor="b"/>
          <a:lstStyle>
            <a:lvl1pPr defTabSz="911225">
              <a:defRPr sz="2400">
                <a:solidFill>
                  <a:schemeClr val="tx1"/>
                </a:solidFill>
                <a:latin typeface="Arial" panose="020B0604020202020204" pitchFamily="34" charset="0"/>
                <a:ea typeface="Geneva" charset="0"/>
                <a:cs typeface="Geneva" charset="0"/>
              </a:defRPr>
            </a:lvl1pPr>
            <a:lvl2pPr marL="742950" indent="-285750" defTabSz="911225">
              <a:defRPr sz="2400">
                <a:solidFill>
                  <a:schemeClr val="tx1"/>
                </a:solidFill>
                <a:latin typeface="Arial" panose="020B0604020202020204" pitchFamily="34" charset="0"/>
                <a:ea typeface="Geneva" charset="0"/>
                <a:cs typeface="Geneva" charset="0"/>
              </a:defRPr>
            </a:lvl2pPr>
            <a:lvl3pPr marL="1143000" indent="-228600" defTabSz="911225">
              <a:defRPr sz="2400">
                <a:solidFill>
                  <a:schemeClr val="tx1"/>
                </a:solidFill>
                <a:latin typeface="Arial" panose="020B0604020202020204" pitchFamily="34" charset="0"/>
                <a:ea typeface="Geneva" charset="0"/>
                <a:cs typeface="Geneva" charset="0"/>
              </a:defRPr>
            </a:lvl3pPr>
            <a:lvl4pPr marL="1600200" indent="-228600" defTabSz="911225">
              <a:defRPr sz="2400">
                <a:solidFill>
                  <a:schemeClr val="tx1"/>
                </a:solidFill>
                <a:latin typeface="Arial" panose="020B0604020202020204" pitchFamily="34" charset="0"/>
                <a:ea typeface="Geneva" charset="0"/>
                <a:cs typeface="Geneva" charset="0"/>
              </a:defRPr>
            </a:lvl4pPr>
            <a:lvl5pPr marL="2057400" indent="-228600" defTabSz="911225">
              <a:defRPr sz="2400">
                <a:solidFill>
                  <a:schemeClr val="tx1"/>
                </a:solidFill>
                <a:latin typeface="Arial" panose="020B0604020202020204" pitchFamily="34" charset="0"/>
                <a:ea typeface="Geneva" charset="0"/>
                <a:cs typeface="Geneva" charset="0"/>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9pPr>
          </a:lstStyle>
          <a:p>
            <a:pPr algn="r"/>
            <a:fld id="{68754921-5AD7-49B0-BA3B-CA5B0D7C8B41}" type="slidenum">
              <a:rPr lang="en-US" altLang="en-US" sz="1200"/>
              <a:pPr algn="r"/>
              <a:t>5</a:t>
            </a:fld>
            <a:endParaRPr lang="en-US" altLang="en-US" sz="1200"/>
          </a:p>
        </p:txBody>
      </p:sp>
      <p:sp>
        <p:nvSpPr>
          <p:cNvPr id="14340" name="Rectangle 7"/>
          <p:cNvSpPr txBox="1">
            <a:spLocks noGrp="1" noChangeArrowheads="1"/>
          </p:cNvSpPr>
          <p:nvPr/>
        </p:nvSpPr>
        <p:spPr bwMode="auto">
          <a:xfrm>
            <a:off x="4062413" y="8980488"/>
            <a:ext cx="31035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44" tIns="47271" rIns="94544" bIns="47271" anchor="b"/>
          <a:lstStyle>
            <a:lvl1pPr defTabSz="911225">
              <a:defRPr sz="2400">
                <a:solidFill>
                  <a:schemeClr val="tx1"/>
                </a:solidFill>
                <a:latin typeface="Arial" panose="020B0604020202020204" pitchFamily="34" charset="0"/>
                <a:ea typeface="Geneva" charset="0"/>
                <a:cs typeface="Geneva" charset="0"/>
              </a:defRPr>
            </a:lvl1pPr>
            <a:lvl2pPr marL="742950" indent="-285750" defTabSz="911225">
              <a:defRPr sz="2400">
                <a:solidFill>
                  <a:schemeClr val="tx1"/>
                </a:solidFill>
                <a:latin typeface="Arial" panose="020B0604020202020204" pitchFamily="34" charset="0"/>
                <a:ea typeface="Geneva" charset="0"/>
                <a:cs typeface="Geneva" charset="0"/>
              </a:defRPr>
            </a:lvl2pPr>
            <a:lvl3pPr marL="1143000" indent="-228600" defTabSz="911225">
              <a:defRPr sz="2400">
                <a:solidFill>
                  <a:schemeClr val="tx1"/>
                </a:solidFill>
                <a:latin typeface="Arial" panose="020B0604020202020204" pitchFamily="34" charset="0"/>
                <a:ea typeface="Geneva" charset="0"/>
                <a:cs typeface="Geneva" charset="0"/>
              </a:defRPr>
            </a:lvl3pPr>
            <a:lvl4pPr marL="1600200" indent="-228600" defTabSz="911225">
              <a:defRPr sz="2400">
                <a:solidFill>
                  <a:schemeClr val="tx1"/>
                </a:solidFill>
                <a:latin typeface="Arial" panose="020B0604020202020204" pitchFamily="34" charset="0"/>
                <a:ea typeface="Geneva" charset="0"/>
                <a:cs typeface="Geneva" charset="0"/>
              </a:defRPr>
            </a:lvl4pPr>
            <a:lvl5pPr marL="2057400" indent="-228600" defTabSz="911225">
              <a:defRPr sz="2400">
                <a:solidFill>
                  <a:schemeClr val="tx1"/>
                </a:solidFill>
                <a:latin typeface="Arial" panose="020B0604020202020204" pitchFamily="34" charset="0"/>
                <a:ea typeface="Geneva" charset="0"/>
                <a:cs typeface="Geneva" charset="0"/>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Geneva" charset="0"/>
                <a:cs typeface="Geneva" charset="0"/>
              </a:defRPr>
            </a:lvl9pPr>
          </a:lstStyle>
          <a:p>
            <a:pPr algn="r"/>
            <a:fld id="{D6074E50-E1A6-47AD-A0BF-9FCF8B689346}" type="slidenum">
              <a:rPr lang="en-US" altLang="en-US" sz="1200"/>
              <a:pPr algn="r"/>
              <a:t>5</a:t>
            </a:fld>
            <a:endParaRPr lang="en-US" altLang="en-US" sz="1200"/>
          </a:p>
        </p:txBody>
      </p:sp>
      <p:sp>
        <p:nvSpPr>
          <p:cNvPr id="143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noChangeArrowheads="1"/>
          </p:cNvSpPr>
          <p:nvPr>
            <p:ph type="body" idx="1"/>
          </p:nvPr>
        </p:nvSpPr>
        <p:spPr bwMode="auto">
          <a:xfrm>
            <a:off x="796925" y="4489450"/>
            <a:ext cx="5891213"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544" tIns="47271" rIns="94544" bIns="47271" numCol="1" anchor="t" anchorCtr="0" compatLnSpc="1">
            <a:prstTxWarp prst="textNoShape">
              <a:avLst/>
            </a:prstTxWarp>
          </a:bodyPr>
          <a:lstStyle/>
          <a:p>
            <a:pPr marL="174625" indent="-174625">
              <a:buFontTx/>
              <a:buChar char="•"/>
            </a:pPr>
            <a:r>
              <a:rPr lang="en-US" altLang="en-US"/>
              <a:t>The agreement maintains the post-retirement benefit structure, while reducing liabilities associated with these benefits. </a:t>
            </a:r>
          </a:p>
          <a:p>
            <a:pPr marL="174625" indent="-174625">
              <a:buFontTx/>
              <a:buChar char="•"/>
            </a:pPr>
            <a:r>
              <a:rPr lang="en-US" altLang="en-US"/>
              <a:t>Coalition retirees will transition from their current plan into the KP Senior Advantage plan that is offered to all KP Medicare members. </a:t>
            </a:r>
          </a:p>
          <a:p>
            <a:pPr marL="174625" indent="-174625">
              <a:buFontTx/>
              <a:buChar char="•"/>
            </a:pPr>
            <a:r>
              <a:rPr lang="en-US" altLang="en-US"/>
              <a:t>To make this change cost-neutral for most retirees, the agreement creates Health Reimbursement Accounts that retirees can use to cover most of their out-of-pocket expenses. </a:t>
            </a:r>
          </a:p>
          <a:p>
            <a:pPr marL="174625" indent="-174625">
              <a:buFontTx/>
              <a:buChar char="•"/>
            </a:pPr>
            <a:r>
              <a:rPr lang="en-US" altLang="en-US"/>
              <a:t>These new HRAs will be funded by KP based on years of service. They are separate and apart from the HRAs that some employees have in connection with their unused banked sick leave.</a:t>
            </a:r>
          </a:p>
          <a:p>
            <a:pPr marL="174625" indent="-174625">
              <a:buFontTx/>
              <a:buChar char="•"/>
            </a:pPr>
            <a:r>
              <a:rPr lang="en-US" altLang="en-US"/>
              <a:t>The change-over starts for ROC employees who retire after 1/1/17. In California, the new plan takes effect no sooner than 2028.</a:t>
            </a:r>
          </a:p>
          <a:p>
            <a:pPr marL="174625" indent="-174625"/>
            <a:endParaRPr lang="en-US" altLang="en-US">
              <a:ea typeface="Geneva" charset="0"/>
              <a:cs typeface="Geneva" charset="0"/>
            </a:endParaRPr>
          </a:p>
        </p:txBody>
      </p:sp>
    </p:spTree>
    <p:extLst>
      <p:ext uri="{BB962C8B-B14F-4D97-AF65-F5344CB8AC3E}">
        <p14:creationId xmlns:p14="http://schemas.microsoft.com/office/powerpoint/2010/main" val="1960269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a:buFontTx/>
              <a:buChar char="•"/>
            </a:pPr>
            <a:r>
              <a:rPr lang="en-US" altLang="en-US">
                <a:ea typeface="Geneva" charset="0"/>
                <a:cs typeface="Geneva" charset="0"/>
              </a:rPr>
              <a:t>The Total Health Incentive Plan </a:t>
            </a:r>
            <a:r>
              <a:rPr lang="en-US" altLang="en-US"/>
              <a:t>will continue as part of our strategy to jointly build the healthiest workforce in health care. But the incentive plan </a:t>
            </a:r>
            <a:r>
              <a:rPr lang="en-US" altLang="en-US">
                <a:ea typeface="Geneva" charset="0"/>
                <a:cs typeface="Geneva" charset="0"/>
              </a:rPr>
              <a:t>will change in some ways.</a:t>
            </a:r>
          </a:p>
          <a:p>
            <a:pPr marL="174625" indent="-174625">
              <a:buFontTx/>
              <a:buChar char="•"/>
            </a:pPr>
            <a:r>
              <a:rPr lang="en-US" altLang="en-US"/>
              <a:t>Biometric screenings will be the first gate for earning a payout. The required screenings have changed slightly and will include BMI, blood pressure, smoking and certain cancer or chronic disease screenings.</a:t>
            </a:r>
          </a:p>
          <a:p>
            <a:pPr marL="174625" indent="-174625">
              <a:buFontTx/>
              <a:buChar char="•"/>
            </a:pPr>
            <a:r>
              <a:rPr lang="en-US" altLang="en-US"/>
              <a:t>A second and larger payout will be made in regions that achieve collective outcomes in each of those health measures.</a:t>
            </a:r>
          </a:p>
          <a:p>
            <a:pPr marL="174625" indent="-174625">
              <a:buFontTx/>
              <a:buChar char="•"/>
            </a:pPr>
            <a:r>
              <a:rPr lang="en-US" altLang="en-US">
                <a:ea typeface="Geneva" charset="0"/>
                <a:cs typeface="Geneva" charset="0"/>
              </a:rPr>
              <a:t>A joint team will analyze the current program and make recommendations about the appropriate health outcome goals for earning the payout.</a:t>
            </a:r>
            <a:endParaRPr lang="en-US" altLang="en-US"/>
          </a:p>
          <a:p>
            <a:pPr marL="174625" indent="-174625">
              <a:buFontTx/>
              <a:buChar char="•"/>
            </a:pPr>
            <a:r>
              <a:rPr lang="en-US" altLang="en-US">
                <a:ea typeface="Geneva" charset="0"/>
                <a:cs typeface="Geneva" charset="0"/>
              </a:rPr>
              <a:t>The Total Health Assessment will no longer be part of the Total Health Incentive Plan payout package as of Jan. 1, 2016. However, it remains in the plan till the end of 2015, to be paid in 2016 for regions that meet that goal.</a:t>
            </a:r>
          </a:p>
          <a:p>
            <a:pPr marL="174625" indent="-174625">
              <a:buFontTx/>
              <a:buChar char="•"/>
            </a:pPr>
            <a:endParaRPr lang="en-US" altLang="en-US">
              <a:ea typeface="Geneva" charset="0"/>
              <a:cs typeface="Geneva" charset="0"/>
            </a:endParaRPr>
          </a:p>
        </p:txBody>
      </p:sp>
    </p:spTree>
    <p:extLst>
      <p:ext uri="{BB962C8B-B14F-4D97-AF65-F5344CB8AC3E}">
        <p14:creationId xmlns:p14="http://schemas.microsoft.com/office/powerpoint/2010/main" val="372771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ea typeface="Geneva" charset="0"/>
                <a:cs typeface="Geneva" charset="0"/>
              </a:rPr>
              <a:t>Several provisions will provide closer union and management engagement in efforts to improve workplace health, safety and wellness.</a:t>
            </a:r>
          </a:p>
        </p:txBody>
      </p:sp>
    </p:spTree>
    <p:extLst>
      <p:ext uri="{BB962C8B-B14F-4D97-AF65-F5344CB8AC3E}">
        <p14:creationId xmlns:p14="http://schemas.microsoft.com/office/powerpoint/2010/main" val="249260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ea typeface="Geneva" charset="0"/>
                <a:cs typeface="Geneva" charset="0"/>
              </a:rPr>
              <a:t>To enhance patient safety, </a:t>
            </a:r>
            <a:r>
              <a:rPr lang="en-US" altLang="en-US"/>
              <a:t>workers will be required to get seasonal flu vaccine or wear a surgical mask during flu season while working in patient care areas</a:t>
            </a:r>
            <a:endParaRPr lang="en-US" altLang="en-US">
              <a:ea typeface="Geneva" charset="0"/>
              <a:cs typeface="Geneva" charset="0"/>
            </a:endParaRPr>
          </a:p>
        </p:txBody>
      </p:sp>
    </p:spTree>
    <p:extLst>
      <p:ext uri="{BB962C8B-B14F-4D97-AF65-F5344CB8AC3E}">
        <p14:creationId xmlns:p14="http://schemas.microsoft.com/office/powerpoint/2010/main" val="35335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168275">
              <a:spcBef>
                <a:spcPts val="1238"/>
              </a:spcBef>
              <a:buFontTx/>
              <a:buChar char="•"/>
            </a:pPr>
            <a:r>
              <a:rPr lang="en-US" altLang="en-US">
                <a:ea typeface="Geneva" charset="0"/>
                <a:cs typeface="Geneva" charset="0"/>
              </a:rPr>
              <a:t>The agreement allocates additional resources to assist with redeployment of Coalition-represented workers whose jobs may be affected by workplace changes.</a:t>
            </a:r>
          </a:p>
          <a:p>
            <a:pPr marL="228600" indent="-168275">
              <a:spcBef>
                <a:spcPts val="1238"/>
              </a:spcBef>
              <a:buFontTx/>
              <a:buChar char="•"/>
            </a:pPr>
            <a:r>
              <a:rPr lang="en-US" altLang="en-US">
                <a:ea typeface="Geneva" charset="0"/>
                <a:cs typeface="Geneva" charset="0"/>
              </a:rPr>
              <a:t>KP contributions to the Ben Hudnall Trust Fund and SEIU-UHW Joint Employer Education Fund increased by 33 percent.</a:t>
            </a:r>
          </a:p>
          <a:p>
            <a:pPr marL="228600" indent="-168275">
              <a:spcBef>
                <a:spcPts val="1238"/>
              </a:spcBef>
              <a:buFontTx/>
              <a:buChar char="•"/>
            </a:pPr>
            <a:r>
              <a:rPr lang="en-US" altLang="en-US">
                <a:ea typeface="Geneva" charset="0"/>
                <a:cs typeface="Geneva" charset="0"/>
              </a:rPr>
              <a:t>An additional $1 million per year will go to each fund to support workers going through redeployment</a:t>
            </a:r>
          </a:p>
          <a:p>
            <a:pPr marL="228600" indent="-168275">
              <a:spcBef>
                <a:spcPts val="1238"/>
              </a:spcBef>
              <a:buFontTx/>
              <a:buChar char="•"/>
            </a:pPr>
            <a:r>
              <a:rPr lang="en-US" altLang="en-US">
                <a:ea typeface="Geneva" charset="0"/>
                <a:cs typeface="Geneva" charset="0"/>
              </a:rPr>
              <a:t>Tuition reimbursement for outside training programs has been raised to $3,000 per year. This applies to all regions.</a:t>
            </a:r>
          </a:p>
        </p:txBody>
      </p:sp>
    </p:spTree>
    <p:extLst>
      <p:ext uri="{BB962C8B-B14F-4D97-AF65-F5344CB8AC3E}">
        <p14:creationId xmlns:p14="http://schemas.microsoft.com/office/powerpoint/2010/main" val="3068513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6035" y="3097594"/>
            <a:ext cx="7236547" cy="1377043"/>
          </a:xfrm>
        </p:spPr>
        <p:txBody>
          <a:bodyPr>
            <a:noAutofit/>
          </a:bodyPr>
          <a:lstStyle>
            <a:lvl1pPr>
              <a:defRPr sz="2800">
                <a:solidFill>
                  <a:srgbClr val="ED7719"/>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76031" y="4696755"/>
            <a:ext cx="7236548" cy="416653"/>
          </a:xfrm>
        </p:spPr>
        <p:txBody>
          <a:bodyPr>
            <a:normAutofit/>
          </a:bodyPr>
          <a:lstStyle>
            <a:lvl1pPr marL="0" indent="0" algn="l">
              <a:buNone/>
              <a:defRPr sz="1600">
                <a:solidFill>
                  <a:srgbClr val="7F7F7F"/>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cxnSp>
        <p:nvCxnSpPr>
          <p:cNvPr id="10" name="Straight Connector 9"/>
          <p:cNvCxnSpPr/>
          <p:nvPr userDrawn="1"/>
        </p:nvCxnSpPr>
        <p:spPr>
          <a:xfrm>
            <a:off x="480142" y="4512033"/>
            <a:ext cx="580818" cy="0"/>
          </a:xfrm>
          <a:prstGeom prst="line">
            <a:avLst/>
          </a:prstGeom>
          <a:ln w="57150">
            <a:solidFill>
              <a:srgbClr val="ED7719"/>
            </a:solidFill>
          </a:ln>
          <a:effectLst/>
        </p:spPr>
        <p:style>
          <a:lnRef idx="2">
            <a:schemeClr val="accent1"/>
          </a:lnRef>
          <a:fillRef idx="0">
            <a:schemeClr val="accent1"/>
          </a:fillRef>
          <a:effectRef idx="1">
            <a:schemeClr val="accent1"/>
          </a:effectRef>
          <a:fontRef idx="minor">
            <a:schemeClr val="tx1"/>
          </a:fontRef>
        </p:style>
      </p:cxnSp>
      <p:sp>
        <p:nvSpPr>
          <p:cNvPr id="11" name="Subtitle 2"/>
          <p:cNvSpPr txBox="1">
            <a:spLocks/>
          </p:cNvSpPr>
          <p:nvPr userDrawn="1"/>
        </p:nvSpPr>
        <p:spPr>
          <a:xfrm>
            <a:off x="376031" y="5113408"/>
            <a:ext cx="6400800" cy="357339"/>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ED7719"/>
              </a:buClr>
              <a:buSzPct val="85000"/>
              <a:buFont typeface="Arial"/>
              <a:buNone/>
              <a:defRPr sz="1600" kern="1200">
                <a:solidFill>
                  <a:schemeClr val="bg1"/>
                </a:solidFill>
                <a:latin typeface="Arial"/>
                <a:ea typeface="+mn-ea"/>
                <a:cs typeface="Arial"/>
              </a:defRPr>
            </a:lvl1pPr>
            <a:lvl2pPr marL="457200" indent="0" algn="ctr" defTabSz="457200" rtl="0" eaLnBrk="1" latinLnBrk="0" hangingPunct="1">
              <a:spcBef>
                <a:spcPct val="20000"/>
              </a:spcBef>
              <a:buClr>
                <a:srgbClr val="ED7719"/>
              </a:buClr>
              <a:buSzPct val="85000"/>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ED7719"/>
              </a:buClr>
              <a:buSzPct val="85000"/>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ED7719"/>
              </a:buClr>
              <a:buSzPct val="85000"/>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ED7719"/>
              </a:buClr>
              <a:buSzPct val="85000"/>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00" dirty="0">
                <a:solidFill>
                  <a:srgbClr val="ED7719"/>
                </a:solidFill>
              </a:rPr>
              <a:t>CLICK TO EDIT DATE</a:t>
            </a:r>
          </a:p>
        </p:txBody>
      </p:sp>
    </p:spTree>
    <p:extLst>
      <p:ext uri="{BB962C8B-B14F-4D97-AF65-F5344CB8AC3E}">
        <p14:creationId xmlns:p14="http://schemas.microsoft.com/office/powerpoint/2010/main" val="107598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53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rmAutofit/>
          </a:bodyPr>
          <a:lstStyle>
            <a:lvl1pPr algn="l">
              <a:defRPr sz="2800" b="1" cap="all">
                <a:solidFill>
                  <a:srgbClr val="ED7719"/>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5642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67547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001000" y="6553200"/>
            <a:ext cx="762000" cy="228600"/>
          </a:xfrm>
          <a:prstGeom prst="rect">
            <a:avLst/>
          </a:prstGeom>
        </p:spPr>
        <p:txBody>
          <a:bodyPr/>
          <a:lstStyle>
            <a:lvl1pPr>
              <a:defRPr smtClean="0"/>
            </a:lvl1pPr>
          </a:lstStyle>
          <a:p>
            <a:pPr>
              <a:defRPr/>
            </a:pPr>
            <a:fld id="{416D3309-FC45-430A-B0A3-95312C787277}" type="slidenum">
              <a:rPr lang="en-US" altLang="en-US"/>
              <a:pPr>
                <a:defRPr/>
              </a:pPr>
              <a:t>‹#›</a:t>
            </a:fld>
            <a:endParaRPr lang="en-US" altLang="en-US" sz="1400"/>
          </a:p>
        </p:txBody>
      </p:sp>
    </p:spTree>
    <p:extLst>
      <p:ext uri="{BB962C8B-B14F-4D97-AF65-F5344CB8AC3E}">
        <p14:creationId xmlns:p14="http://schemas.microsoft.com/office/powerpoint/2010/main" val="1657614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344336"/>
            <a:ext cx="6719265" cy="739785"/>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ogo.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41134" y="491797"/>
            <a:ext cx="1445666" cy="186297"/>
          </a:xfrm>
          <a:prstGeom prst="rect">
            <a:avLst/>
          </a:prstGeom>
        </p:spPr>
      </p:pic>
      <p:cxnSp>
        <p:nvCxnSpPr>
          <p:cNvPr id="10" name="Straight Connector 9"/>
          <p:cNvCxnSpPr/>
          <p:nvPr userDrawn="1"/>
        </p:nvCxnSpPr>
        <p:spPr>
          <a:xfrm flipH="1">
            <a:off x="457200" y="1084120"/>
            <a:ext cx="8229600" cy="0"/>
          </a:xfrm>
          <a:prstGeom prst="line">
            <a:avLst/>
          </a:prstGeom>
          <a:ln w="12700">
            <a:solidFill>
              <a:srgbClr val="67676C"/>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457200" y="6396293"/>
            <a:ext cx="8229600" cy="0"/>
          </a:xfrm>
          <a:prstGeom prst="line">
            <a:avLst/>
          </a:prstGeom>
          <a:ln w="12700">
            <a:solidFill>
              <a:srgbClr val="67676C"/>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379761" y="6459127"/>
            <a:ext cx="3492357" cy="276999"/>
          </a:xfrm>
          <a:prstGeom prst="rect">
            <a:avLst/>
          </a:prstGeom>
          <a:noFill/>
        </p:spPr>
        <p:txBody>
          <a:bodyPr wrap="square" rtlCol="0">
            <a:spAutoFit/>
          </a:bodyPr>
          <a:lstStyle/>
          <a:p>
            <a:r>
              <a:rPr lang="en-US" sz="1200" dirty="0">
                <a:solidFill>
                  <a:srgbClr val="67676C"/>
                </a:solidFill>
                <a:latin typeface="Arial"/>
                <a:cs typeface="Arial"/>
              </a:rPr>
              <a:t>Visit </a:t>
            </a:r>
            <a:r>
              <a:rPr lang="en-US" sz="1200" dirty="0" err="1">
                <a:solidFill>
                  <a:srgbClr val="EC761A"/>
                </a:solidFill>
                <a:latin typeface="Arial"/>
                <a:cs typeface="Arial"/>
              </a:rPr>
              <a:t>LMP</a:t>
            </a:r>
            <a:r>
              <a:rPr lang="en-US" sz="1200" dirty="0" err="1">
                <a:solidFill>
                  <a:srgbClr val="67676C"/>
                </a:solidFill>
                <a:latin typeface="Arial"/>
                <a:cs typeface="Arial"/>
              </a:rPr>
              <a:t>artnership.org</a:t>
            </a:r>
            <a:endParaRPr lang="en-US" sz="1200" dirty="0">
              <a:solidFill>
                <a:srgbClr val="67676C"/>
              </a:solidFill>
              <a:latin typeface="Arial"/>
              <a:cs typeface="Arial"/>
            </a:endParaRPr>
          </a:p>
        </p:txBody>
      </p:sp>
    </p:spTree>
    <p:extLst>
      <p:ext uri="{BB962C8B-B14F-4D97-AF65-F5344CB8AC3E}">
        <p14:creationId xmlns:p14="http://schemas.microsoft.com/office/powerpoint/2010/main" val="3550582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sldNum="0" hdr="0" ftr="0" dt="0"/>
  <p:txStyles>
    <p:titleStyle>
      <a:lvl1pPr algn="l" defTabSz="457189" rtl="0" eaLnBrk="1" latinLnBrk="0" hangingPunct="1">
        <a:spcBef>
          <a:spcPct val="0"/>
        </a:spcBef>
        <a:buNone/>
        <a:defRPr sz="2000" kern="1200">
          <a:solidFill>
            <a:srgbClr val="ED7719"/>
          </a:solidFill>
          <a:latin typeface="Arial Black"/>
          <a:ea typeface="+mj-ea"/>
          <a:cs typeface="Arial Black"/>
        </a:defRPr>
      </a:lvl1pPr>
    </p:titleStyle>
    <p:bodyStyle>
      <a:lvl1pPr marL="342892" indent="-342892" algn="l" defTabSz="457189" rtl="0" eaLnBrk="1" latinLnBrk="0" hangingPunct="1">
        <a:spcBef>
          <a:spcPct val="20000"/>
        </a:spcBef>
        <a:buClr>
          <a:srgbClr val="ED7719"/>
        </a:buClr>
        <a:buSzPct val="85000"/>
        <a:buFont typeface="Arial"/>
        <a:buChar char="•"/>
        <a:defRPr sz="3200" kern="1200">
          <a:solidFill>
            <a:schemeClr val="tx1"/>
          </a:solidFill>
          <a:latin typeface="Arial"/>
          <a:ea typeface="+mn-ea"/>
          <a:cs typeface="Arial"/>
        </a:defRPr>
      </a:lvl1pPr>
      <a:lvl2pPr marL="742931" indent="-285743" algn="l" defTabSz="457189" rtl="0" eaLnBrk="1" latinLnBrk="0" hangingPunct="1">
        <a:spcBef>
          <a:spcPct val="20000"/>
        </a:spcBef>
        <a:buClr>
          <a:srgbClr val="ED7719"/>
        </a:buClr>
        <a:buSzPct val="85000"/>
        <a:buFont typeface="Arial"/>
        <a:buChar char="–"/>
        <a:defRPr sz="2800" kern="1200">
          <a:solidFill>
            <a:srgbClr val="139DBC"/>
          </a:solidFill>
          <a:latin typeface="Arial"/>
          <a:ea typeface="+mn-ea"/>
          <a:cs typeface="Arial"/>
        </a:defRPr>
      </a:lvl2pPr>
      <a:lvl3pPr marL="1142972" indent="-228594" algn="l" defTabSz="457189" rtl="0" eaLnBrk="1" latinLnBrk="0" hangingPunct="1">
        <a:spcBef>
          <a:spcPct val="20000"/>
        </a:spcBef>
        <a:buClr>
          <a:srgbClr val="ED7719"/>
        </a:buClr>
        <a:buSzPct val="85000"/>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Clr>
          <a:srgbClr val="ED7719"/>
        </a:buClr>
        <a:buSzPct val="85000"/>
        <a:buFont typeface="Arial"/>
        <a:buChar char="–"/>
        <a:defRPr sz="2000" kern="1200">
          <a:solidFill>
            <a:schemeClr val="tx1"/>
          </a:solidFill>
          <a:latin typeface="Arial"/>
          <a:ea typeface="+mn-ea"/>
          <a:cs typeface="Arial"/>
        </a:defRPr>
      </a:lvl4pPr>
      <a:lvl5pPr marL="2057348" indent="-228594" algn="l" defTabSz="457189" rtl="0" eaLnBrk="1" latinLnBrk="0" hangingPunct="1">
        <a:spcBef>
          <a:spcPct val="20000"/>
        </a:spcBef>
        <a:buClr>
          <a:srgbClr val="ED7719"/>
        </a:buClr>
        <a:buSzPct val="85000"/>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bargaining2015.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lmpartnership.org/ho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3">
            <a:extLst>
              <a:ext uri="{28A0092B-C50C-407E-A947-70E740481C1C}">
                <a14:useLocalDpi xmlns:a14="http://schemas.microsoft.com/office/drawing/2010/main" val="0"/>
              </a:ext>
            </a:extLst>
          </a:blip>
          <a:srcRect t="4462" b="21230"/>
          <a:stretch>
            <a:fillRect/>
          </a:stretch>
        </p:blipFill>
        <p:spPr bwMode="auto">
          <a:xfrm>
            <a:off x="-1588" y="-246063"/>
            <a:ext cx="9174163" cy="454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0" y="4173538"/>
            <a:ext cx="9191625" cy="2760662"/>
          </a:xfrm>
          <a:prstGeom prst="rect">
            <a:avLst/>
          </a:prstGeom>
          <a:solidFill>
            <a:schemeClr val="accent1">
              <a:lumMod val="75000"/>
            </a:schemeClr>
          </a:solidFill>
          <a:ln>
            <a:noFill/>
          </a:ln>
        </p:spPr>
        <p:txBody>
          <a:bodyPr wrap="none" anchor="ct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2400"/>
          </a:p>
        </p:txBody>
      </p:sp>
      <p:sp>
        <p:nvSpPr>
          <p:cNvPr id="5124" name="Rectangle 6"/>
          <p:cNvSpPr>
            <a:spLocks noChangeArrowheads="1"/>
          </p:cNvSpPr>
          <p:nvPr/>
        </p:nvSpPr>
        <p:spPr bwMode="auto">
          <a:xfrm>
            <a:off x="0" y="6858000"/>
            <a:ext cx="9191625" cy="76200"/>
          </a:xfrm>
          <a:prstGeom prst="rect">
            <a:avLst/>
          </a:prstGeom>
          <a:solidFill>
            <a:srgbClr val="F08E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2400"/>
          </a:p>
        </p:txBody>
      </p:sp>
      <p:sp>
        <p:nvSpPr>
          <p:cNvPr id="5125" name="Text Box 8"/>
          <p:cNvSpPr txBox="1">
            <a:spLocks noChangeArrowheads="1"/>
          </p:cNvSpPr>
          <p:nvPr/>
        </p:nvSpPr>
        <p:spPr bwMode="auto">
          <a:xfrm>
            <a:off x="381000" y="4394200"/>
            <a:ext cx="62484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3000" b="1" dirty="0">
                <a:solidFill>
                  <a:schemeClr val="bg1"/>
                </a:solidFill>
              </a:rPr>
              <a:t>2015 National Agreement</a:t>
            </a:r>
          </a:p>
          <a:p>
            <a:pPr>
              <a:spcBef>
                <a:spcPct val="50000"/>
              </a:spcBef>
              <a:spcAft>
                <a:spcPts val="1200"/>
              </a:spcAft>
              <a:buClrTx/>
              <a:buSzTx/>
              <a:buFontTx/>
              <a:buNone/>
            </a:pPr>
            <a:r>
              <a:rPr lang="en-US" altLang="en-US" sz="2000" dirty="0">
                <a:solidFill>
                  <a:schemeClr val="bg1"/>
                </a:solidFill>
              </a:rPr>
              <a:t>Summary of Key Provisions for Workers, Managers and Physicians</a:t>
            </a:r>
            <a:endParaRPr lang="en-US" altLang="en-US" sz="1800" dirty="0">
              <a:solidFill>
                <a:schemeClr val="bg1"/>
              </a:solidFill>
            </a:endParaRPr>
          </a:p>
          <a:p>
            <a:pPr>
              <a:spcBef>
                <a:spcPct val="50000"/>
              </a:spcBef>
              <a:spcAft>
                <a:spcPts val="1200"/>
              </a:spcAft>
              <a:buClrTx/>
              <a:buSzTx/>
              <a:buFontTx/>
              <a:buNone/>
            </a:pPr>
            <a:r>
              <a:rPr lang="en-US" altLang="en-US" sz="1600" dirty="0">
                <a:solidFill>
                  <a:schemeClr val="bg1"/>
                </a:solidFill>
              </a:rPr>
              <a:t>September 30, 2015</a:t>
            </a:r>
          </a:p>
        </p:txBody>
      </p:sp>
      <p:pic>
        <p:nvPicPr>
          <p:cNvPr id="512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51575" y="6096000"/>
            <a:ext cx="2509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2800" b="1">
                <a:latin typeface="Arial Black" panose="020B0A04020102020204" pitchFamily="34" charset="0"/>
                <a:ea typeface="Geneva" charset="0"/>
                <a:cs typeface="Geneva" charset="0"/>
              </a:rPr>
              <a:t>Work of the Future</a:t>
            </a:r>
          </a:p>
        </p:txBody>
      </p:sp>
      <p:sp>
        <p:nvSpPr>
          <p:cNvPr id="23556" name="Rectangle 1"/>
          <p:cNvSpPr>
            <a:spLocks noChangeArrowheads="1"/>
          </p:cNvSpPr>
          <p:nvPr/>
        </p:nvSpPr>
        <p:spPr bwMode="auto">
          <a:xfrm>
            <a:off x="3581400" y="2230438"/>
            <a:ext cx="548640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8650" indent="-280988">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628650" indent="-280988">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lvl="1">
              <a:spcBef>
                <a:spcPts val="1200"/>
              </a:spcBef>
              <a:spcAft>
                <a:spcPts val="600"/>
              </a:spcAft>
              <a:buClr>
                <a:srgbClr val="0070C0"/>
              </a:buClr>
              <a:buSzTx/>
              <a:buFont typeface="Wingdings" panose="05000000000000000000" pitchFamily="2" charset="2"/>
              <a:buChar char="§"/>
            </a:pPr>
            <a:r>
              <a:rPr lang="en-US" altLang="en-US" sz="2000">
                <a:solidFill>
                  <a:schemeClr val="tx1"/>
                </a:solidFill>
              </a:rPr>
              <a:t>Regions will work with unions to identify training opportunities to help employees meet minimum experience requirements </a:t>
            </a:r>
          </a:p>
          <a:p>
            <a:pPr lvl="1">
              <a:spcBef>
                <a:spcPts val="1200"/>
              </a:spcBef>
              <a:spcAft>
                <a:spcPts val="600"/>
              </a:spcAft>
              <a:buClr>
                <a:srgbClr val="0070C0"/>
              </a:buClr>
              <a:buSzTx/>
              <a:buFont typeface="Wingdings" panose="05000000000000000000" pitchFamily="2" charset="2"/>
              <a:buChar char="§"/>
            </a:pPr>
            <a:r>
              <a:rPr lang="en-US" altLang="en-US" sz="2000">
                <a:solidFill>
                  <a:schemeClr val="tx1"/>
                </a:solidFill>
              </a:rPr>
              <a:t>Collaborative, transparent redeployment process</a:t>
            </a:r>
          </a:p>
          <a:p>
            <a:pPr lvl="1">
              <a:spcBef>
                <a:spcPts val="1200"/>
              </a:spcBef>
              <a:spcAft>
                <a:spcPts val="600"/>
              </a:spcAft>
              <a:buClr>
                <a:srgbClr val="0070C0"/>
              </a:buClr>
              <a:buSzTx/>
              <a:buFont typeface="Wingdings" panose="05000000000000000000" pitchFamily="2" charset="2"/>
              <a:buChar char="§"/>
            </a:pPr>
            <a:r>
              <a:rPr lang="en-US" altLang="en-US" sz="2000">
                <a:solidFill>
                  <a:schemeClr val="tx1"/>
                </a:solidFill>
              </a:rPr>
              <a:t>Preceptor programs and mentorships</a:t>
            </a:r>
          </a:p>
          <a:p>
            <a:pPr lvl="1">
              <a:spcBef>
                <a:spcPts val="1200"/>
              </a:spcBef>
              <a:buClr>
                <a:srgbClr val="0070C0"/>
              </a:buClr>
              <a:buSzTx/>
              <a:buFont typeface="Wingdings" panose="05000000000000000000" pitchFamily="2" charset="2"/>
              <a:buChar char="§"/>
            </a:pPr>
            <a:r>
              <a:rPr lang="en-US" altLang="en-US" sz="2000">
                <a:solidFill>
                  <a:schemeClr val="tx1"/>
                </a:solidFill>
              </a:rPr>
              <a:t>Joint system to capture core competencies, skills, education, licensure, certification, and work experience</a:t>
            </a:r>
          </a:p>
          <a:p>
            <a:pPr>
              <a:spcBef>
                <a:spcPct val="0"/>
              </a:spcBef>
              <a:spcAft>
                <a:spcPts val="600"/>
              </a:spcAft>
              <a:buClr>
                <a:srgbClr val="0070C0"/>
              </a:buClr>
              <a:buSzTx/>
              <a:buFont typeface="Wingdings" panose="05000000000000000000" pitchFamily="2" charset="2"/>
              <a:buChar char="§"/>
            </a:pPr>
            <a:endParaRPr lang="en-US" altLang="en-US" sz="2000"/>
          </a:p>
        </p:txBody>
      </p:sp>
      <p:pic>
        <p:nvPicPr>
          <p:cNvPr id="5" name="Picture 4"/>
          <p:cNvPicPr>
            <a:picLocks noChangeAspect="1"/>
          </p:cNvPicPr>
          <p:nvPr/>
        </p:nvPicPr>
        <p:blipFill rotWithShape="1">
          <a:blip r:embed="rId3"/>
          <a:srcRect l="18232" r="-1"/>
          <a:stretch/>
        </p:blipFill>
        <p:spPr>
          <a:xfrm>
            <a:off x="720725" y="2743200"/>
            <a:ext cx="2987675" cy="2438400"/>
          </a:xfrm>
          <a:prstGeom prst="rect">
            <a:avLst/>
          </a:prstGeom>
          <a:ln>
            <a:solidFill>
              <a:schemeClr val="bg1">
                <a:lumMod val="75000"/>
              </a:schemeClr>
            </a:solidFill>
          </a:ln>
        </p:spPr>
      </p:pic>
      <p:sp>
        <p:nvSpPr>
          <p:cNvPr id="23558" name="Rectangle 5"/>
          <p:cNvSpPr>
            <a:spLocks noChangeArrowheads="1"/>
          </p:cNvSpPr>
          <p:nvPr/>
        </p:nvSpPr>
        <p:spPr bwMode="auto">
          <a:xfrm>
            <a:off x="1066800" y="13970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ts val="1200"/>
              </a:spcBef>
              <a:spcAft>
                <a:spcPts val="600"/>
              </a:spcAft>
              <a:buClrTx/>
              <a:buSzTx/>
              <a:buFontTx/>
              <a:buNone/>
            </a:pPr>
            <a:r>
              <a:rPr lang="en-US" altLang="en-US" sz="2400"/>
              <a:t>Remove barriers to career development and mobility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b="1">
                <a:latin typeface="Arial Black" panose="020B0A04020102020204" pitchFamily="34" charset="0"/>
                <a:ea typeface="Geneva" charset="0"/>
                <a:cs typeface="Geneva" charset="0"/>
              </a:rPr>
              <a:t>Operations and Partnership</a:t>
            </a:r>
          </a:p>
        </p:txBody>
      </p:sp>
      <p:sp>
        <p:nvSpPr>
          <p:cNvPr id="34818" name="Content Placeholder 2"/>
          <p:cNvSpPr>
            <a:spLocks noGrp="1"/>
          </p:cNvSpPr>
          <p:nvPr>
            <p:ph idx="1"/>
          </p:nvPr>
        </p:nvSpPr>
        <p:spPr>
          <a:xfrm>
            <a:off x="685800" y="1708486"/>
            <a:ext cx="7772400" cy="4114800"/>
          </a:xfrm>
        </p:spPr>
        <p:txBody>
          <a:bodyPr rtlCol="0">
            <a:noAutofit/>
          </a:bodyPr>
          <a:lstStyle/>
          <a:p>
            <a:pPr marL="342892" indent="-342892" defTabSz="457189" fontAlgn="auto">
              <a:spcAft>
                <a:spcPts val="0"/>
              </a:spcAft>
              <a:buFontTx/>
              <a:buChar char="•"/>
              <a:defRPr/>
            </a:pPr>
            <a:r>
              <a:rPr lang="en-US" altLang="en-US" sz="2000" dirty="0">
                <a:cs typeface="Geneva" charset="0"/>
              </a:rPr>
              <a:t>Teams will be evaluated during face-to-face assessment meetings:</a:t>
            </a:r>
          </a:p>
          <a:p>
            <a:pPr marL="742931" lvl="1" indent="-285743" defTabSz="457189" fontAlgn="auto">
              <a:spcAft>
                <a:spcPts val="0"/>
              </a:spcAft>
              <a:buFont typeface="Arial"/>
              <a:buChar char="–"/>
              <a:defRPr/>
            </a:pPr>
            <a:r>
              <a:rPr lang="en-US" altLang="en-US" sz="2000" dirty="0">
                <a:cs typeface="Geneva" charset="0"/>
              </a:rPr>
              <a:t>Level 1-3 teams every quarter.</a:t>
            </a:r>
          </a:p>
          <a:p>
            <a:pPr marL="742931" lvl="1" indent="-285743" defTabSz="457189" fontAlgn="auto">
              <a:spcAft>
                <a:spcPts val="0"/>
              </a:spcAft>
              <a:buFont typeface="Arial"/>
              <a:buChar char="–"/>
              <a:defRPr/>
            </a:pPr>
            <a:r>
              <a:rPr lang="en-US" altLang="en-US" sz="2000" dirty="0">
                <a:cs typeface="Geneva" charset="0"/>
              </a:rPr>
              <a:t>Level 4 and 5 teams once a year or more if necessary</a:t>
            </a:r>
            <a:br>
              <a:rPr lang="en-US" altLang="en-US" sz="2000" dirty="0">
                <a:cs typeface="Geneva" charset="0"/>
              </a:rPr>
            </a:br>
            <a:endParaRPr lang="en-US" altLang="en-US" sz="2000" dirty="0">
              <a:cs typeface="Geneva" charset="0"/>
            </a:endParaRPr>
          </a:p>
          <a:p>
            <a:pPr marL="342892" indent="-342892" defTabSz="457189" fontAlgn="auto">
              <a:spcAft>
                <a:spcPts val="0"/>
              </a:spcAft>
              <a:buFontTx/>
              <a:buChar char="•"/>
              <a:defRPr/>
            </a:pPr>
            <a:r>
              <a:rPr lang="en-US" altLang="en-US" sz="2000" dirty="0">
                <a:cs typeface="Geneva" charset="0"/>
              </a:rPr>
              <a:t>Face-to-face assessments will be conducted by the team's UBT consultant and union partnership representative</a:t>
            </a:r>
            <a:r>
              <a:rPr lang="en-US" altLang="en-US" sz="2000" b="1" dirty="0">
                <a:cs typeface="Geneva" charset="0"/>
              </a:rPr>
              <a:t>.</a:t>
            </a:r>
            <a:r>
              <a:rPr lang="en-US" altLang="en-US" sz="2000" dirty="0">
                <a:cs typeface="Geneva" charset="0"/>
              </a:rPr>
              <a:t> Sponsors must sign off but do not need to be present at the assessment meetings.</a:t>
            </a:r>
            <a:br>
              <a:rPr lang="en-US" altLang="en-US" sz="2000" dirty="0">
                <a:cs typeface="Geneva" charset="0"/>
              </a:rPr>
            </a:br>
            <a:endParaRPr lang="en-US" altLang="en-US" sz="2000" dirty="0">
              <a:cs typeface="Geneva" charset="0"/>
            </a:endParaRPr>
          </a:p>
          <a:p>
            <a:pPr marL="342892" indent="-342892" defTabSz="457189" fontAlgn="auto">
              <a:spcAft>
                <a:spcPts val="0"/>
              </a:spcAft>
              <a:buFontTx/>
              <a:buChar char="•"/>
              <a:defRPr/>
            </a:pPr>
            <a:r>
              <a:rPr lang="en-US" altLang="en-US" sz="2000" dirty="0">
                <a:cs typeface="Geneva" charset="0"/>
              </a:rPr>
              <a:t>An action plan will be developed that gives the team clear guidance on steps it needs to take to move up the Path to Performance. </a:t>
            </a:r>
            <a:br>
              <a:rPr lang="en-US" altLang="en-US" sz="2000" dirty="0">
                <a:cs typeface="Geneva" charset="0"/>
              </a:rPr>
            </a:br>
            <a:endParaRPr lang="en-US" altLang="en-US" sz="2000" dirty="0">
              <a:cs typeface="Geneva" charset="0"/>
            </a:endParaRPr>
          </a:p>
          <a:p>
            <a:pPr marL="0" indent="0" defTabSz="457189" fontAlgn="auto">
              <a:spcAft>
                <a:spcPts val="0"/>
              </a:spcAft>
              <a:buNone/>
              <a:defRPr/>
            </a:pPr>
            <a:r>
              <a:rPr lang="en-US" altLang="en-US" sz="2000" dirty="0">
                <a:cs typeface="Geneva" charset="0"/>
              </a:rPr>
              <a:t> </a:t>
            </a:r>
          </a:p>
        </p:txBody>
      </p:sp>
      <p:sp>
        <p:nvSpPr>
          <p:cNvPr id="25604" name="Rectangle 1"/>
          <p:cNvSpPr>
            <a:spLocks noChangeArrowheads="1"/>
          </p:cNvSpPr>
          <p:nvPr/>
        </p:nvSpPr>
        <p:spPr bwMode="auto">
          <a:xfrm>
            <a:off x="2600325" y="1094124"/>
            <a:ext cx="394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dirty="0"/>
              <a:t>UBT Assessment Process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b="1">
                <a:latin typeface="Arial Black" panose="020B0A04020102020204" pitchFamily="34" charset="0"/>
                <a:ea typeface="Geneva" charset="0"/>
                <a:cs typeface="Geneva" charset="0"/>
              </a:rPr>
              <a:t>Operations and Partnership</a:t>
            </a:r>
          </a:p>
        </p:txBody>
      </p:sp>
      <p:sp>
        <p:nvSpPr>
          <p:cNvPr id="27651" name="Content Placeholder 1"/>
          <p:cNvSpPr>
            <a:spLocks noGrp="1"/>
          </p:cNvSpPr>
          <p:nvPr>
            <p:ph idx="1"/>
          </p:nvPr>
        </p:nvSpPr>
        <p:spPr/>
        <p:txBody>
          <a:bodyPr/>
          <a:lstStyle/>
          <a:p>
            <a:pPr marL="0" indent="0" algn="ctr">
              <a:buNone/>
            </a:pPr>
            <a:r>
              <a:rPr lang="en-US" altLang="en-US" sz="3600" dirty="0">
                <a:latin typeface="Arial" panose="020B0604020202020204" pitchFamily="34" charset="0"/>
                <a:cs typeface="Arial" panose="020B0604020202020204" pitchFamily="34" charset="0"/>
              </a:rPr>
              <a:t>Flexibility</a:t>
            </a:r>
          </a:p>
          <a:p>
            <a:endParaRPr lang="en-US" altLang="en-US" sz="2400" b="1" dirty="0">
              <a:latin typeface="Arial" panose="020B0604020202020204" pitchFamily="34" charset="0"/>
              <a:cs typeface="Arial" panose="020B0604020202020204" pitchFamily="34" charset="0"/>
            </a:endParaRPr>
          </a:p>
          <a:p>
            <a:pPr>
              <a:spcBef>
                <a:spcPct val="0"/>
              </a:spcBef>
              <a:spcAft>
                <a:spcPts val="1800"/>
              </a:spcAft>
              <a:buFontTx/>
              <a:buChar char="•"/>
            </a:pPr>
            <a:r>
              <a:rPr lang="en-US" altLang="en-US" dirty="0">
                <a:latin typeface="Arial" panose="020B0604020202020204" pitchFamily="34" charset="0"/>
                <a:cs typeface="Arial" panose="020B0604020202020204" pitchFamily="34" charset="0"/>
              </a:rPr>
              <a:t>Regional subgroups to address flexibility, guided by Value Compass, to address KP member/patient needs </a:t>
            </a:r>
          </a:p>
          <a:p>
            <a:pPr>
              <a:spcBef>
                <a:spcPct val="0"/>
              </a:spcBef>
              <a:spcAft>
                <a:spcPts val="1800"/>
              </a:spcAft>
              <a:buFontTx/>
              <a:buChar char="•"/>
            </a:pPr>
            <a:r>
              <a:rPr lang="en-US" altLang="en-US" dirty="0">
                <a:latin typeface="Arial" panose="020B0604020202020204" pitchFamily="34" charset="0"/>
                <a:cs typeface="Arial" panose="020B0604020202020204" pitchFamily="34" charset="0"/>
              </a:rPr>
              <a:t>Commitment to operational flexibility while relying on regular full-time and part-time staff to greatest extent possible</a:t>
            </a:r>
          </a:p>
          <a:p>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b="1">
                <a:latin typeface="Arial Black" panose="020B0A04020102020204" pitchFamily="34" charset="0"/>
                <a:ea typeface="Geneva" charset="0"/>
                <a:cs typeface="Geneva" charset="0"/>
              </a:rPr>
              <a:t>Operations and Partnership</a:t>
            </a:r>
          </a:p>
        </p:txBody>
      </p:sp>
      <p:sp>
        <p:nvSpPr>
          <p:cNvPr id="38914" name="Content Placeholder 2"/>
          <p:cNvSpPr>
            <a:spLocks noGrp="1"/>
          </p:cNvSpPr>
          <p:nvPr>
            <p:ph idx="1"/>
          </p:nvPr>
        </p:nvSpPr>
        <p:spPr>
          <a:xfrm>
            <a:off x="609600" y="1828800"/>
            <a:ext cx="7848600" cy="4114800"/>
          </a:xfrm>
        </p:spPr>
        <p:txBody>
          <a:bodyPr rtlCol="0">
            <a:normAutofit/>
          </a:bodyPr>
          <a:lstStyle/>
          <a:p>
            <a:pPr marL="0" indent="0" defTabSz="457189" fontAlgn="auto">
              <a:spcAft>
                <a:spcPts val="0"/>
              </a:spcAft>
              <a:buFont typeface="Arial"/>
              <a:buChar char="•"/>
              <a:defRPr/>
            </a:pPr>
            <a:r>
              <a:rPr lang="en-US" altLang="en-US" sz="2000" dirty="0">
                <a:cs typeface="Geneva" charset="0"/>
              </a:rPr>
              <a:t> UBTs incorporate Total Health and Workplace Safety:</a:t>
            </a:r>
          </a:p>
          <a:p>
            <a:pPr marL="742931" lvl="1" indent="-285743" defTabSz="457189" fontAlgn="auto">
              <a:spcAft>
                <a:spcPts val="0"/>
              </a:spcAft>
              <a:buFont typeface="Arial"/>
              <a:buChar char="–"/>
              <a:defRPr/>
            </a:pPr>
            <a:r>
              <a:rPr lang="en-US" altLang="en-US" sz="2000" dirty="0">
                <a:cs typeface="Geneva" charset="0"/>
              </a:rPr>
              <a:t>Level 1: Team identified health and safety champion</a:t>
            </a:r>
          </a:p>
          <a:p>
            <a:pPr marL="742931" lvl="1" indent="-285743" defTabSz="457189" fontAlgn="auto">
              <a:spcAft>
                <a:spcPts val="0"/>
              </a:spcAft>
              <a:buFont typeface="Arial"/>
              <a:buChar char="–"/>
              <a:defRPr/>
            </a:pPr>
            <a:r>
              <a:rPr lang="en-US" altLang="en-US" sz="2000" dirty="0">
                <a:cs typeface="Geneva" charset="0"/>
              </a:rPr>
              <a:t>Level 5: Team demonstrates culture of health and safety</a:t>
            </a:r>
            <a:br>
              <a:rPr lang="en-US" altLang="en-US" sz="2000" dirty="0">
                <a:cs typeface="Geneva" charset="0"/>
              </a:rPr>
            </a:br>
            <a:endParaRPr lang="en-US" altLang="en-US" sz="2000" dirty="0">
              <a:cs typeface="Geneva" charset="0"/>
            </a:endParaRPr>
          </a:p>
          <a:p>
            <a:pPr marL="0" indent="0" defTabSz="457189" fontAlgn="auto">
              <a:spcAft>
                <a:spcPts val="0"/>
              </a:spcAft>
              <a:buFont typeface="Arial"/>
              <a:buChar char="•"/>
              <a:defRPr/>
            </a:pPr>
            <a:r>
              <a:rPr lang="en-US" altLang="en-US" sz="2000" dirty="0">
                <a:cs typeface="Geneva" charset="0"/>
              </a:rPr>
              <a:t>Additional challenges for Level 5 teams:</a:t>
            </a:r>
          </a:p>
          <a:p>
            <a:pPr marL="742931" lvl="1" indent="-285743" defTabSz="457189" fontAlgn="auto">
              <a:spcAft>
                <a:spcPts val="0"/>
              </a:spcAft>
              <a:buFont typeface="Arial"/>
              <a:buChar char="–"/>
              <a:defRPr/>
            </a:pPr>
            <a:r>
              <a:rPr lang="en-US" altLang="en-US" sz="2000" dirty="0">
                <a:cs typeface="Geneva" charset="0"/>
              </a:rPr>
              <a:t>Spread or adopt a successful practice</a:t>
            </a:r>
          </a:p>
          <a:p>
            <a:pPr marL="742931" lvl="1" indent="-285743" defTabSz="457189" fontAlgn="auto">
              <a:spcAft>
                <a:spcPts val="0"/>
              </a:spcAft>
              <a:buFont typeface="Arial"/>
              <a:buChar char="–"/>
              <a:defRPr/>
            </a:pPr>
            <a:r>
              <a:rPr lang="en-US" altLang="en-US" sz="2000" dirty="0">
                <a:cs typeface="Geneva" charset="0"/>
              </a:rPr>
              <a:t>Get the voice of the KP member/patient</a:t>
            </a:r>
          </a:p>
        </p:txBody>
      </p:sp>
      <p:sp>
        <p:nvSpPr>
          <p:cNvPr id="29700" name="Rectangle 1"/>
          <p:cNvSpPr>
            <a:spLocks noChangeArrowheads="1"/>
          </p:cNvSpPr>
          <p:nvPr/>
        </p:nvSpPr>
        <p:spPr bwMode="auto">
          <a:xfrm>
            <a:off x="647700" y="4706943"/>
            <a:ext cx="78486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ClrTx/>
              <a:buSzTx/>
              <a:buFontTx/>
              <a:buNone/>
            </a:pPr>
            <a:r>
              <a:rPr lang="en-US" altLang="en-US" sz="2000" u="sng" dirty="0"/>
              <a:t>Additional process improvements:</a:t>
            </a:r>
          </a:p>
          <a:p>
            <a:pPr lvl="1">
              <a:spcBef>
                <a:spcPct val="0"/>
              </a:spcBef>
              <a:spcAft>
                <a:spcPts val="600"/>
              </a:spcAft>
              <a:buClrTx/>
              <a:buSzTx/>
              <a:buFontTx/>
              <a:buChar char="•"/>
            </a:pPr>
            <a:r>
              <a:rPr lang="en-US" altLang="en-US" sz="1800" dirty="0">
                <a:solidFill>
                  <a:schemeClr val="tx1"/>
                </a:solidFill>
              </a:rPr>
              <a:t>UBT Tracker to be updated every 90 days</a:t>
            </a:r>
          </a:p>
          <a:p>
            <a:pPr lvl="1">
              <a:spcBef>
                <a:spcPct val="0"/>
              </a:spcBef>
              <a:spcAft>
                <a:spcPts val="600"/>
              </a:spcAft>
              <a:buClrTx/>
              <a:buSzTx/>
              <a:buFontTx/>
              <a:buChar char="•"/>
            </a:pPr>
            <a:r>
              <a:rPr lang="en-US" altLang="en-US" sz="1800" dirty="0">
                <a:solidFill>
                  <a:schemeClr val="tx1"/>
                </a:solidFill>
              </a:rPr>
              <a:t>More clarity for sponsors on how to best support their teams</a:t>
            </a:r>
          </a:p>
          <a:p>
            <a:pPr lvl="1">
              <a:spcBef>
                <a:spcPct val="0"/>
              </a:spcBef>
              <a:buClrTx/>
              <a:buSzTx/>
              <a:buFontTx/>
              <a:buChar char="•"/>
            </a:pPr>
            <a:endParaRPr lang="en-US" altLang="en-US" sz="1800" dirty="0">
              <a:solidFill>
                <a:schemeClr val="tx1"/>
              </a:solidFill>
            </a:endParaRPr>
          </a:p>
        </p:txBody>
      </p:sp>
      <p:sp>
        <p:nvSpPr>
          <p:cNvPr id="29701" name="Rectangle 2"/>
          <p:cNvSpPr>
            <a:spLocks noChangeArrowheads="1"/>
          </p:cNvSpPr>
          <p:nvPr/>
        </p:nvSpPr>
        <p:spPr bwMode="auto">
          <a:xfrm>
            <a:off x="2357438" y="1142995"/>
            <a:ext cx="4429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dirty="0"/>
              <a:t>Path to Performance Revisions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b="1">
                <a:latin typeface="Arial Black" panose="020B0A04020102020204" pitchFamily="34" charset="0"/>
                <a:ea typeface="Geneva" charset="0"/>
                <a:cs typeface="Geneva" charset="0"/>
              </a:rPr>
              <a:t>Operations and Partnership</a:t>
            </a:r>
          </a:p>
        </p:txBody>
      </p:sp>
      <p:sp>
        <p:nvSpPr>
          <p:cNvPr id="8" name="Content Placeholder 2"/>
          <p:cNvSpPr txBox="1">
            <a:spLocks/>
          </p:cNvSpPr>
          <p:nvPr/>
        </p:nvSpPr>
        <p:spPr bwMode="auto">
          <a:xfrm>
            <a:off x="2205788" y="1603456"/>
            <a:ext cx="50292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defRPr sz="2000">
                <a:solidFill>
                  <a:schemeClr val="tx1"/>
                </a:solidFill>
                <a:latin typeface="+mn-lt"/>
                <a:ea typeface="+mn-ea"/>
                <a:cs typeface="Geneva" pitchFamily="3" charset="0"/>
              </a:defRPr>
            </a:lvl1pPr>
            <a:lvl2pPr marL="742950" indent="-285750" algn="l" rtl="0" eaLnBrk="0" fontAlgn="base" hangingPunct="0">
              <a:spcBef>
                <a:spcPct val="20000"/>
              </a:spcBef>
              <a:spcAft>
                <a:spcPct val="0"/>
              </a:spcAft>
              <a:buChar char="•"/>
              <a:defRPr>
                <a:solidFill>
                  <a:schemeClr val="tx1"/>
                </a:solidFill>
                <a:latin typeface="+mn-lt"/>
                <a:ea typeface="+mn-ea"/>
                <a:cs typeface="Geneva" pitchFamily="3" charset="0"/>
              </a:defRPr>
            </a:lvl2pPr>
            <a:lvl3pPr marL="1143000" indent="-228600" algn="l" rtl="0" eaLnBrk="0" fontAlgn="base" hangingPunct="0">
              <a:spcBef>
                <a:spcPct val="20000"/>
              </a:spcBef>
              <a:spcAft>
                <a:spcPct val="0"/>
              </a:spcAft>
              <a:buChar char="–"/>
              <a:defRPr sz="1600">
                <a:solidFill>
                  <a:schemeClr val="tx1"/>
                </a:solidFill>
                <a:latin typeface="+mn-lt"/>
                <a:ea typeface="+mn-ea"/>
                <a:cs typeface="Geneva" pitchFamily="3" charset="0"/>
              </a:defRPr>
            </a:lvl3pPr>
            <a:lvl4pPr marL="1600200" indent="-228600" algn="l" rtl="0" eaLnBrk="0" fontAlgn="base" hangingPunct="0">
              <a:spcBef>
                <a:spcPct val="20000"/>
              </a:spcBef>
              <a:spcAft>
                <a:spcPct val="0"/>
              </a:spcAft>
              <a:buChar char="–"/>
              <a:defRPr sz="1400">
                <a:solidFill>
                  <a:schemeClr val="tx1"/>
                </a:solidFill>
                <a:latin typeface="+mn-lt"/>
                <a:ea typeface="+mn-ea"/>
                <a:cs typeface="Geneva" pitchFamily="3" charset="0"/>
              </a:defRPr>
            </a:lvl4pPr>
            <a:lvl5pPr marL="2057400" indent="-228600" algn="l" rtl="0" eaLnBrk="0" fontAlgn="base" hangingPunct="0">
              <a:spcBef>
                <a:spcPct val="20000"/>
              </a:spcBef>
              <a:spcAft>
                <a:spcPct val="0"/>
              </a:spcAft>
              <a:buChar char="»"/>
              <a:defRPr sz="1200">
                <a:solidFill>
                  <a:schemeClr val="tx1"/>
                </a:solidFill>
                <a:latin typeface="+mn-lt"/>
                <a:ea typeface="+mn-ea"/>
                <a:cs typeface="Geneva" pitchFamily="3" charset="0"/>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a:spcAft>
                <a:spcPts val="900"/>
              </a:spcAft>
              <a:defRPr/>
            </a:pPr>
            <a:r>
              <a:rPr lang="en-US" altLang="en-US" sz="2400" kern="0" dirty="0">
                <a:cs typeface="Geneva" charset="0"/>
              </a:rPr>
              <a:t>Annual goals for percent of teams </a:t>
            </a:r>
            <a:br>
              <a:rPr lang="en-US" altLang="en-US" sz="2400" kern="0" dirty="0">
                <a:cs typeface="Geneva" charset="0"/>
              </a:rPr>
            </a:br>
            <a:r>
              <a:rPr lang="en-US" altLang="en-US" sz="2400" kern="0" dirty="0">
                <a:cs typeface="Geneva" charset="0"/>
              </a:rPr>
              <a:t>to reach high performance</a:t>
            </a:r>
          </a:p>
        </p:txBody>
      </p:sp>
      <p:graphicFrame>
        <p:nvGraphicFramePr>
          <p:cNvPr id="9" name="Table 8"/>
          <p:cNvGraphicFramePr>
            <a:graphicFrameLocks noGrp="1"/>
          </p:cNvGraphicFramePr>
          <p:nvPr>
            <p:extLst>
              <p:ext uri="{D42A27DB-BD31-4B8C-83A1-F6EECF244321}">
                <p14:modId xmlns:p14="http://schemas.microsoft.com/office/powerpoint/2010/main" val="3573975409"/>
              </p:ext>
            </p:extLst>
          </p:nvPr>
        </p:nvGraphicFramePr>
        <p:xfrm>
          <a:off x="1953128" y="2971800"/>
          <a:ext cx="5121275" cy="2489201"/>
        </p:xfrm>
        <a:graphic>
          <a:graphicData uri="http://schemas.openxmlformats.org/drawingml/2006/table">
            <a:tbl>
              <a:tblPr firstRow="1" bandRow="1">
                <a:tableStyleId>{46F890A9-2807-4EBB-B81D-B2AA78EC7F39}</a:tableStyleId>
              </a:tblPr>
              <a:tblGrid>
                <a:gridCol w="2579488">
                  <a:extLst>
                    <a:ext uri="{9D8B030D-6E8A-4147-A177-3AD203B41FA5}">
                      <a16:colId xmlns:a16="http://schemas.microsoft.com/office/drawing/2014/main" val="20000"/>
                    </a:ext>
                  </a:extLst>
                </a:gridCol>
                <a:gridCol w="2541787">
                  <a:extLst>
                    <a:ext uri="{9D8B030D-6E8A-4147-A177-3AD203B41FA5}">
                      <a16:colId xmlns:a16="http://schemas.microsoft.com/office/drawing/2014/main" val="20001"/>
                    </a:ext>
                  </a:extLst>
                </a:gridCol>
              </a:tblGrid>
              <a:tr h="457208">
                <a:tc>
                  <a:txBody>
                    <a:bodyPr/>
                    <a:lstStyle/>
                    <a:p>
                      <a:pPr algn="ctr"/>
                      <a:r>
                        <a:rPr lang="en-US" sz="2400" dirty="0"/>
                        <a:t>Year</a:t>
                      </a:r>
                      <a:endParaRPr lang="en-US" sz="2400" b="1" dirty="0"/>
                    </a:p>
                  </a:txBody>
                  <a:tcPr marL="91418" marR="9141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Levels 4 &amp; 5</a:t>
                      </a:r>
                      <a:endParaRPr lang="en-US" sz="2400" b="1" dirty="0"/>
                    </a:p>
                  </a:txBody>
                  <a:tcPr marL="91418" marR="9141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4126">
                <a:tc>
                  <a:txBody>
                    <a:bodyPr/>
                    <a:lstStyle/>
                    <a:p>
                      <a:pPr algn="ctr">
                        <a:spcBef>
                          <a:spcPts val="1200"/>
                        </a:spcBef>
                      </a:pPr>
                      <a:r>
                        <a:rPr lang="en-US" sz="2400" dirty="0"/>
                        <a:t>2016</a:t>
                      </a:r>
                    </a:p>
                  </a:txBody>
                  <a:tcPr marL="91418" marR="9141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200"/>
                        </a:spcBef>
                      </a:pPr>
                      <a:r>
                        <a:rPr lang="en-US" sz="2400" dirty="0"/>
                        <a:t>75%</a:t>
                      </a:r>
                    </a:p>
                  </a:txBody>
                  <a:tcPr marL="91418" marR="9141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9626">
                <a:tc>
                  <a:txBody>
                    <a:bodyPr/>
                    <a:lstStyle/>
                    <a:p>
                      <a:pPr algn="ctr">
                        <a:spcBef>
                          <a:spcPts val="1200"/>
                        </a:spcBef>
                      </a:pPr>
                      <a:r>
                        <a:rPr lang="en-US" sz="2400" dirty="0"/>
                        <a:t>2017</a:t>
                      </a:r>
                    </a:p>
                  </a:txBody>
                  <a:tcPr marL="91418" marR="9141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200"/>
                        </a:spcBef>
                      </a:pPr>
                      <a:r>
                        <a:rPr lang="en-US" sz="2400" dirty="0"/>
                        <a:t>80%</a:t>
                      </a:r>
                    </a:p>
                  </a:txBody>
                  <a:tcPr marL="91418" marR="9141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00240">
                <a:tc>
                  <a:txBody>
                    <a:bodyPr/>
                    <a:lstStyle/>
                    <a:p>
                      <a:pPr algn="ctr">
                        <a:spcBef>
                          <a:spcPts val="1200"/>
                        </a:spcBef>
                      </a:pPr>
                      <a:r>
                        <a:rPr lang="en-US" sz="2400" dirty="0"/>
                        <a:t>2018</a:t>
                      </a:r>
                    </a:p>
                  </a:txBody>
                  <a:tcPr marL="91418" marR="9141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200"/>
                        </a:spcBef>
                      </a:pPr>
                      <a:r>
                        <a:rPr lang="en-US" sz="2400" dirty="0"/>
                        <a:t>85%</a:t>
                      </a:r>
                    </a:p>
                  </a:txBody>
                  <a:tcPr marL="91418" marR="9141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8001">
                <a:tc>
                  <a:txBody>
                    <a:bodyPr/>
                    <a:lstStyle/>
                    <a:p>
                      <a:pPr algn="ctr">
                        <a:spcBef>
                          <a:spcPts val="1200"/>
                        </a:spcBef>
                      </a:pPr>
                      <a:r>
                        <a:rPr lang="en-US" sz="2400" dirty="0"/>
                        <a:t>2019</a:t>
                      </a:r>
                    </a:p>
                  </a:txBody>
                  <a:tcPr marL="91418" marR="9141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200"/>
                        </a:spcBef>
                      </a:pPr>
                      <a:r>
                        <a:rPr lang="en-US" sz="2400" dirty="0"/>
                        <a:t>87%</a:t>
                      </a:r>
                    </a:p>
                  </a:txBody>
                  <a:tcPr marL="91418" marR="9141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a:latin typeface="Arial Black" panose="020B0A04020102020204" pitchFamily="34" charset="0"/>
                <a:ea typeface="Geneva" charset="0"/>
                <a:cs typeface="Geneva" charset="0"/>
              </a:rPr>
              <a:t>Operations and Partnership</a:t>
            </a:r>
          </a:p>
        </p:txBody>
      </p:sp>
      <p:sp>
        <p:nvSpPr>
          <p:cNvPr id="43010" name="Content Placeholder 2"/>
          <p:cNvSpPr>
            <a:spLocks noGrp="1"/>
          </p:cNvSpPr>
          <p:nvPr>
            <p:ph idx="1"/>
          </p:nvPr>
        </p:nvSpPr>
        <p:spPr>
          <a:xfrm>
            <a:off x="685800" y="1447800"/>
            <a:ext cx="7772400" cy="4114800"/>
          </a:xfrm>
        </p:spPr>
        <p:txBody>
          <a:bodyPr rtlCol="0">
            <a:normAutofit fontScale="70000" lnSpcReduction="20000"/>
          </a:bodyPr>
          <a:lstStyle/>
          <a:p>
            <a:pPr marL="342892" indent="-342892" defTabSz="457189" fontAlgn="auto">
              <a:spcBef>
                <a:spcPct val="0"/>
              </a:spcBef>
              <a:spcAft>
                <a:spcPts val="1800"/>
              </a:spcAft>
              <a:buFontTx/>
              <a:buChar char="•"/>
              <a:defRPr/>
            </a:pPr>
            <a:r>
              <a:rPr lang="en-US" altLang="en-US">
                <a:cs typeface="Geneva" charset="0"/>
              </a:rPr>
              <a:t>Create a scorecard to measure Partnership performance at the facility/area and regional level</a:t>
            </a:r>
          </a:p>
          <a:p>
            <a:pPr marL="342892" indent="-342892" defTabSz="457189" fontAlgn="auto">
              <a:spcAft>
                <a:spcPts val="1200"/>
              </a:spcAft>
              <a:buFontTx/>
              <a:buChar char="•"/>
              <a:defRPr/>
            </a:pPr>
            <a:r>
              <a:rPr lang="en-US" altLang="en-US">
                <a:cs typeface="Geneva" charset="0"/>
              </a:rPr>
              <a:t>Examples of metrics may include, but are not limited to:</a:t>
            </a:r>
          </a:p>
          <a:p>
            <a:pPr marL="742931" lvl="1" indent="-285743" defTabSz="457189" fontAlgn="auto">
              <a:spcAft>
                <a:spcPts val="0"/>
              </a:spcAft>
              <a:buFont typeface="Arial"/>
              <a:buChar char="–"/>
              <a:defRPr/>
            </a:pPr>
            <a:r>
              <a:rPr lang="en-US" altLang="en-US">
                <a:cs typeface="Geneva" charset="0"/>
              </a:rPr>
              <a:t>Active LMP Councils	</a:t>
            </a:r>
          </a:p>
          <a:p>
            <a:pPr marL="742931" lvl="1" indent="-285743" defTabSz="457189" fontAlgn="auto">
              <a:spcAft>
                <a:spcPts val="0"/>
              </a:spcAft>
              <a:buFont typeface="Arial"/>
              <a:buChar char="–"/>
              <a:defRPr/>
            </a:pPr>
            <a:r>
              <a:rPr lang="en-US" altLang="en-US">
                <a:cs typeface="Geneva" charset="0"/>
              </a:rPr>
              <a:t>Service scores</a:t>
            </a:r>
          </a:p>
          <a:p>
            <a:pPr marL="742931" lvl="1" indent="-285743" defTabSz="457189" fontAlgn="auto">
              <a:spcAft>
                <a:spcPts val="0"/>
              </a:spcAft>
              <a:buFont typeface="Arial"/>
              <a:buChar char="–"/>
              <a:defRPr/>
            </a:pPr>
            <a:r>
              <a:rPr lang="en-US" altLang="en-US">
                <a:cs typeface="Geneva" charset="0"/>
              </a:rPr>
              <a:t>UBT levels			</a:t>
            </a:r>
          </a:p>
          <a:p>
            <a:pPr marL="742931" lvl="1" indent="-285743" defTabSz="457189" fontAlgn="auto">
              <a:spcAft>
                <a:spcPts val="0"/>
              </a:spcAft>
              <a:buFont typeface="Arial"/>
              <a:buChar char="–"/>
              <a:defRPr/>
            </a:pPr>
            <a:r>
              <a:rPr lang="en-US" altLang="en-US">
                <a:cs typeface="Geneva" charset="0"/>
              </a:rPr>
              <a:t>Culture of health and safety</a:t>
            </a:r>
          </a:p>
          <a:p>
            <a:pPr marL="742931" lvl="1" indent="-285743" defTabSz="457189" fontAlgn="auto">
              <a:spcAft>
                <a:spcPts val="0"/>
              </a:spcAft>
              <a:buFont typeface="Arial"/>
              <a:buChar char="–"/>
              <a:defRPr/>
            </a:pPr>
            <a:r>
              <a:rPr lang="en-US" altLang="en-US">
                <a:cs typeface="Geneva" charset="0"/>
              </a:rPr>
              <a:t>Attendance			</a:t>
            </a:r>
          </a:p>
          <a:p>
            <a:pPr marL="742931" lvl="1" indent="-285743" defTabSz="457189" fontAlgn="auto">
              <a:spcAft>
                <a:spcPts val="0"/>
              </a:spcAft>
              <a:buFont typeface="Arial"/>
              <a:buChar char="–"/>
              <a:defRPr/>
            </a:pPr>
            <a:r>
              <a:rPr lang="en-US" altLang="en-US">
                <a:cs typeface="Geneva" charset="0"/>
              </a:rPr>
              <a:t>Support for LMP and UBTs</a:t>
            </a:r>
          </a:p>
          <a:p>
            <a:pPr marL="742931" lvl="1" indent="-285743" defTabSz="457189" fontAlgn="auto">
              <a:spcAft>
                <a:spcPts val="0"/>
              </a:spcAft>
              <a:buFont typeface="Arial"/>
              <a:buChar char="–"/>
              <a:defRPr/>
            </a:pPr>
            <a:r>
              <a:rPr lang="en-US" altLang="en-US">
                <a:cs typeface="Geneva" charset="0"/>
              </a:rPr>
              <a:t>People Pulse scores		</a:t>
            </a:r>
          </a:p>
          <a:p>
            <a:pPr marL="742931" lvl="1" indent="-285743" defTabSz="457189" fontAlgn="auto">
              <a:spcAft>
                <a:spcPts val="0"/>
              </a:spcAft>
              <a:buFont typeface="Arial"/>
              <a:buChar char="–"/>
              <a:defRPr/>
            </a:pPr>
            <a:r>
              <a:rPr lang="en-US" altLang="en-US">
                <a:cs typeface="Geneva" charset="0"/>
              </a:rPr>
              <a:t>Problem solving (number of </a:t>
            </a:r>
            <a:br>
              <a:rPr lang="en-US" altLang="en-US">
                <a:cs typeface="Geneva" charset="0"/>
              </a:rPr>
            </a:br>
            <a:r>
              <a:rPr lang="en-US" altLang="en-US">
                <a:cs typeface="Geneva" charset="0"/>
              </a:rPr>
              <a:t>disputes, time to resolve, etc.)</a:t>
            </a:r>
          </a:p>
        </p:txBody>
      </p:sp>
      <p:pic>
        <p:nvPicPr>
          <p:cNvPr id="33796" name="Picture 44" descr="image_june2011_Honolulu"/>
          <p:cNvPicPr>
            <a:picLocks noChangeAspect="1" noChangeArrowheads="1"/>
          </p:cNvPicPr>
          <p:nvPr/>
        </p:nvPicPr>
        <p:blipFill>
          <a:blip r:embed="rId3"/>
          <a:srcRect/>
          <a:stretch>
            <a:fillRect/>
          </a:stretch>
        </p:blipFill>
        <p:spPr bwMode="auto">
          <a:xfrm>
            <a:off x="5181600" y="3505200"/>
            <a:ext cx="3427413" cy="22860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409575" y="3048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800" b="1">
                <a:solidFill>
                  <a:schemeClr val="bg1"/>
                </a:solidFill>
              </a:rPr>
              <a:t>Improved Dispute Resolution</a:t>
            </a:r>
          </a:p>
        </p:txBody>
      </p:sp>
      <p:sp>
        <p:nvSpPr>
          <p:cNvPr id="35843" name="Rectangle 2"/>
          <p:cNvSpPr>
            <a:spLocks noChangeArrowheads="1"/>
          </p:cNvSpPr>
          <p:nvPr/>
        </p:nvSpPr>
        <p:spPr bwMode="auto">
          <a:xfrm>
            <a:off x="1484313" y="1725613"/>
            <a:ext cx="68961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tabLst>
                <a:tab pos="4572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tabLst>
                <a:tab pos="457200" algn="l"/>
              </a:tabLst>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tabLst>
                <a:tab pos="4572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tabLst>
                <a:tab pos="4572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tabLst>
                <a:tab pos="457200" algn="l"/>
              </a:tabLst>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tabLst>
                <a:tab pos="457200" algn="l"/>
              </a:tabLst>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tabLst>
                <a:tab pos="457200" algn="l"/>
              </a:tabLst>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tabLst>
                <a:tab pos="457200" algn="l"/>
              </a:tabLst>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tabLst>
                <a:tab pos="457200" algn="l"/>
              </a:tabLst>
              <a:defRPr sz="2000">
                <a:solidFill>
                  <a:schemeClr val="tx1"/>
                </a:solidFill>
                <a:latin typeface="Arial" panose="020B0604020202020204" pitchFamily="34" charset="0"/>
                <a:cs typeface="Arial" panose="020B0604020202020204" pitchFamily="34" charset="0"/>
              </a:defRPr>
            </a:lvl9pPr>
          </a:lstStyle>
          <a:p>
            <a:pPr>
              <a:lnSpc>
                <a:spcPct val="107000"/>
              </a:lnSpc>
              <a:spcBef>
                <a:spcPct val="0"/>
              </a:spcBef>
              <a:spcAft>
                <a:spcPts val="800"/>
              </a:spcAft>
              <a:buClr>
                <a:srgbClr val="0070C0"/>
              </a:buClr>
              <a:buSzTx/>
              <a:buFontTx/>
              <a:buNone/>
            </a:pPr>
            <a:r>
              <a:rPr lang="en-US" altLang="en-US" sz="2400">
                <a:ea typeface="Calibri" panose="020F0502020204030204" pitchFamily="34" charset="0"/>
                <a:cs typeface="Times New Roman" panose="02020603050405020304" pitchFamily="18" charset="0"/>
              </a:rPr>
              <a:t>Dispute resolution process to address issues more quickly, at the lowest appropriate level</a:t>
            </a:r>
          </a:p>
        </p:txBody>
      </p:sp>
      <p:sp>
        <p:nvSpPr>
          <p:cNvPr id="35844" name="Rectangle 3"/>
          <p:cNvSpPr>
            <a:spLocks noChangeArrowheads="1"/>
          </p:cNvSpPr>
          <p:nvPr/>
        </p:nvSpPr>
        <p:spPr bwMode="auto">
          <a:xfrm>
            <a:off x="7315200" y="3429000"/>
            <a:ext cx="1635125" cy="1427163"/>
          </a:xfrm>
          <a:prstGeom prst="rect">
            <a:avLst/>
          </a:prstGeom>
          <a:solidFill>
            <a:srgbClr val="FFB061"/>
          </a:solidFill>
          <a:ln w="9525">
            <a:solidFill>
              <a:schemeClr val="tx1"/>
            </a:solidFill>
            <a:round/>
            <a:headEnd/>
            <a:tailEnd/>
          </a:ln>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2400"/>
          </a:p>
        </p:txBody>
      </p:sp>
      <p:sp>
        <p:nvSpPr>
          <p:cNvPr id="35845" name="Pentagon 2"/>
          <p:cNvSpPr>
            <a:spLocks noChangeArrowheads="1"/>
          </p:cNvSpPr>
          <p:nvPr/>
        </p:nvSpPr>
        <p:spPr bwMode="auto">
          <a:xfrm>
            <a:off x="5562600" y="3429000"/>
            <a:ext cx="2112963" cy="1397000"/>
          </a:xfrm>
          <a:prstGeom prst="homePlate">
            <a:avLst>
              <a:gd name="adj" fmla="val 49997"/>
            </a:avLst>
          </a:prstGeom>
          <a:solidFill>
            <a:srgbClr val="FFB061"/>
          </a:solidFill>
          <a:ln w="9525">
            <a:solidFill>
              <a:schemeClr val="tx1"/>
            </a:solidFill>
            <a:round/>
            <a:headEnd/>
            <a:tailEnd/>
          </a:ln>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2400"/>
          </a:p>
        </p:txBody>
      </p:sp>
      <p:sp>
        <p:nvSpPr>
          <p:cNvPr id="35846" name="Rectangle 3"/>
          <p:cNvSpPr>
            <a:spLocks noChangeArrowheads="1"/>
          </p:cNvSpPr>
          <p:nvPr/>
        </p:nvSpPr>
        <p:spPr bwMode="auto">
          <a:xfrm>
            <a:off x="5791200" y="3622675"/>
            <a:ext cx="1831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000" b="1">
                <a:solidFill>
                  <a:schemeClr val="tx2"/>
                </a:solidFill>
                <a:ea typeface="Calibri" panose="020F0502020204030204" pitchFamily="34" charset="0"/>
                <a:cs typeface="Times New Roman" panose="02020603050405020304" pitchFamily="18" charset="0"/>
              </a:rPr>
              <a:t>National </a:t>
            </a:r>
            <a:br>
              <a:rPr lang="en-US" altLang="en-US" sz="2000" b="1">
                <a:solidFill>
                  <a:schemeClr val="tx2"/>
                </a:solidFill>
                <a:ea typeface="Calibri" panose="020F0502020204030204" pitchFamily="34" charset="0"/>
                <a:cs typeface="Times New Roman" panose="02020603050405020304" pitchFamily="18" charset="0"/>
              </a:rPr>
            </a:br>
            <a:r>
              <a:rPr lang="en-US" altLang="en-US" sz="2000" b="1">
                <a:solidFill>
                  <a:schemeClr val="tx2"/>
                </a:solidFill>
                <a:ea typeface="Calibri" panose="020F0502020204030204" pitchFamily="34" charset="0"/>
                <a:cs typeface="Times New Roman" panose="02020603050405020304" pitchFamily="18" charset="0"/>
              </a:rPr>
              <a:t>LMP Leadership</a:t>
            </a:r>
          </a:p>
        </p:txBody>
      </p:sp>
      <p:sp>
        <p:nvSpPr>
          <p:cNvPr id="35847" name="Pentagon 23"/>
          <p:cNvSpPr>
            <a:spLocks noChangeArrowheads="1"/>
          </p:cNvSpPr>
          <p:nvPr/>
        </p:nvSpPr>
        <p:spPr bwMode="auto">
          <a:xfrm>
            <a:off x="3733800" y="3429000"/>
            <a:ext cx="2114550" cy="1397000"/>
          </a:xfrm>
          <a:prstGeom prst="homePlate">
            <a:avLst>
              <a:gd name="adj" fmla="val 49971"/>
            </a:avLst>
          </a:prstGeom>
          <a:solidFill>
            <a:srgbClr val="FFB061"/>
          </a:solidFill>
          <a:ln w="9525">
            <a:solidFill>
              <a:schemeClr val="tx1"/>
            </a:solidFill>
            <a:round/>
            <a:headEnd/>
            <a:tailEnd/>
          </a:ln>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2000"/>
          </a:p>
        </p:txBody>
      </p:sp>
      <p:sp>
        <p:nvSpPr>
          <p:cNvPr id="35848" name="Pentagon 24"/>
          <p:cNvSpPr>
            <a:spLocks noChangeArrowheads="1"/>
          </p:cNvSpPr>
          <p:nvPr/>
        </p:nvSpPr>
        <p:spPr bwMode="auto">
          <a:xfrm>
            <a:off x="2133600" y="3435350"/>
            <a:ext cx="2092325" cy="1397000"/>
          </a:xfrm>
          <a:prstGeom prst="homePlate">
            <a:avLst>
              <a:gd name="adj" fmla="val 49092"/>
            </a:avLst>
          </a:prstGeom>
          <a:solidFill>
            <a:srgbClr val="FFB061"/>
          </a:solidFill>
          <a:ln w="9525">
            <a:solidFill>
              <a:schemeClr val="tx1"/>
            </a:solidFill>
            <a:round/>
            <a:headEnd/>
            <a:tailEnd/>
          </a:ln>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2400"/>
          </a:p>
        </p:txBody>
      </p:sp>
      <p:sp>
        <p:nvSpPr>
          <p:cNvPr id="35849" name="Pentagon 25"/>
          <p:cNvSpPr>
            <a:spLocks noChangeArrowheads="1"/>
          </p:cNvSpPr>
          <p:nvPr/>
        </p:nvSpPr>
        <p:spPr bwMode="auto">
          <a:xfrm>
            <a:off x="457200" y="3435350"/>
            <a:ext cx="2108200" cy="1436688"/>
          </a:xfrm>
          <a:prstGeom prst="homePlate">
            <a:avLst>
              <a:gd name="adj" fmla="val 49994"/>
            </a:avLst>
          </a:prstGeom>
          <a:solidFill>
            <a:srgbClr val="FFB061"/>
          </a:solidFill>
          <a:ln w="9525">
            <a:solidFill>
              <a:schemeClr val="tx1"/>
            </a:solidFill>
            <a:round/>
            <a:headEnd/>
            <a:tailEnd/>
          </a:ln>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2400"/>
          </a:p>
        </p:txBody>
      </p:sp>
      <p:sp>
        <p:nvSpPr>
          <p:cNvPr id="35850" name="Rectangle 4"/>
          <p:cNvSpPr>
            <a:spLocks noChangeArrowheads="1"/>
          </p:cNvSpPr>
          <p:nvPr/>
        </p:nvSpPr>
        <p:spPr bwMode="auto">
          <a:xfrm>
            <a:off x="381000" y="3698875"/>
            <a:ext cx="208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000" b="1">
                <a:solidFill>
                  <a:schemeClr val="tx2"/>
                </a:solidFill>
                <a:ea typeface="Calibri" panose="020F0502020204030204" pitchFamily="34" charset="0"/>
                <a:cs typeface="Times New Roman" panose="02020603050405020304" pitchFamily="18" charset="0"/>
              </a:rPr>
              <a:t>Facility representatives </a:t>
            </a:r>
          </a:p>
        </p:txBody>
      </p:sp>
      <p:sp>
        <p:nvSpPr>
          <p:cNvPr id="35851" name="Rectangle 5"/>
          <p:cNvSpPr>
            <a:spLocks noChangeArrowheads="1"/>
          </p:cNvSpPr>
          <p:nvPr/>
        </p:nvSpPr>
        <p:spPr bwMode="auto">
          <a:xfrm>
            <a:off x="4191000" y="3635375"/>
            <a:ext cx="1966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000" b="1">
                <a:solidFill>
                  <a:schemeClr val="tx2"/>
                </a:solidFill>
                <a:ea typeface="Calibri" panose="020F0502020204030204" pitchFamily="34" charset="0"/>
                <a:cs typeface="Times New Roman" panose="02020603050405020304" pitchFamily="18" charset="0"/>
              </a:rPr>
              <a:t>LMP </a:t>
            </a:r>
            <a:br>
              <a:rPr lang="en-US" altLang="en-US" sz="2000" b="1">
                <a:solidFill>
                  <a:schemeClr val="tx2"/>
                </a:solidFill>
                <a:ea typeface="Calibri" panose="020F0502020204030204" pitchFamily="34" charset="0"/>
                <a:cs typeface="Times New Roman" panose="02020603050405020304" pitchFamily="18" charset="0"/>
              </a:rPr>
            </a:br>
            <a:r>
              <a:rPr lang="en-US" altLang="en-US" sz="2000" b="1">
                <a:solidFill>
                  <a:schemeClr val="tx2"/>
                </a:solidFill>
                <a:ea typeface="Calibri" panose="020F0502020204030204" pitchFamily="34" charset="0"/>
                <a:cs typeface="Times New Roman" panose="02020603050405020304" pitchFamily="18" charset="0"/>
              </a:rPr>
              <a:t>Regional Council</a:t>
            </a:r>
          </a:p>
        </p:txBody>
      </p:sp>
      <p:sp>
        <p:nvSpPr>
          <p:cNvPr id="35852" name="Rectangle 6"/>
          <p:cNvSpPr>
            <a:spLocks noChangeArrowheads="1"/>
          </p:cNvSpPr>
          <p:nvPr/>
        </p:nvSpPr>
        <p:spPr bwMode="auto">
          <a:xfrm>
            <a:off x="2514600" y="3609975"/>
            <a:ext cx="1165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000" b="1">
                <a:solidFill>
                  <a:schemeClr val="tx2"/>
                </a:solidFill>
                <a:ea typeface="Calibri" panose="020F0502020204030204" pitchFamily="34" charset="0"/>
                <a:cs typeface="Times New Roman" panose="02020603050405020304" pitchFamily="18" charset="0"/>
              </a:rPr>
              <a:t>Local LMP Council</a:t>
            </a:r>
            <a:r>
              <a:rPr lang="en-US" altLang="en-US" sz="2400" b="1">
                <a:solidFill>
                  <a:schemeClr val="tx2"/>
                </a:solidFill>
                <a:ea typeface="Calibri" panose="020F0502020204030204" pitchFamily="34" charset="0"/>
                <a:cs typeface="Times New Roman" panose="02020603050405020304" pitchFamily="18" charset="0"/>
              </a:rPr>
              <a:t> </a:t>
            </a:r>
          </a:p>
        </p:txBody>
      </p:sp>
      <p:sp>
        <p:nvSpPr>
          <p:cNvPr id="35853" name="Rectangle 7"/>
          <p:cNvSpPr>
            <a:spLocks noChangeArrowheads="1"/>
          </p:cNvSpPr>
          <p:nvPr/>
        </p:nvSpPr>
        <p:spPr bwMode="auto">
          <a:xfrm>
            <a:off x="7620000" y="3609975"/>
            <a:ext cx="1322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000" b="1">
                <a:solidFill>
                  <a:schemeClr val="tx2"/>
                </a:solidFill>
                <a:ea typeface="Calibri" panose="020F0502020204030204" pitchFamily="34" charset="0"/>
                <a:cs typeface="Times New Roman" panose="02020603050405020304" pitchFamily="18" charset="0"/>
              </a:rPr>
              <a:t>National LMP Panel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b="1">
                <a:latin typeface="Arial Black" panose="020B0A04020102020204" pitchFamily="34" charset="0"/>
                <a:ea typeface="Geneva" charset="0"/>
                <a:cs typeface="Geneva" charset="0"/>
              </a:rPr>
              <a:t>Building Future Capacity</a:t>
            </a:r>
          </a:p>
        </p:txBody>
      </p:sp>
      <p:sp>
        <p:nvSpPr>
          <p:cNvPr id="37891" name="Content Placeholder 2"/>
          <p:cNvSpPr>
            <a:spLocks noGrp="1"/>
          </p:cNvSpPr>
          <p:nvPr>
            <p:ph idx="1"/>
          </p:nvPr>
        </p:nvSpPr>
        <p:spPr>
          <a:xfrm>
            <a:off x="685800" y="1435766"/>
            <a:ext cx="7886700" cy="4114800"/>
          </a:xfrm>
        </p:spPr>
        <p:txBody>
          <a:bodyPr/>
          <a:lstStyle/>
          <a:p>
            <a:pPr>
              <a:spcBef>
                <a:spcPct val="0"/>
              </a:spcBef>
              <a:spcAft>
                <a:spcPts val="1800"/>
              </a:spcAft>
              <a:buFontTx/>
              <a:buChar char="•"/>
            </a:pPr>
            <a:r>
              <a:rPr lang="en-US" altLang="en-US" b="1" dirty="0">
                <a:latin typeface="Arial" panose="020B0604020202020204" pitchFamily="34" charset="0"/>
                <a:cs typeface="Arial" panose="020B0604020202020204" pitchFamily="34" charset="0"/>
              </a:rPr>
              <a:t>LMP Learning: </a:t>
            </a:r>
            <a:r>
              <a:rPr lang="en-US" altLang="en-US" sz="1800" dirty="0">
                <a:latin typeface="Arial" panose="020B0604020202020204" pitchFamily="34" charset="0"/>
                <a:cs typeface="Arial" panose="020B0604020202020204" pitchFamily="34" charset="0"/>
              </a:rPr>
              <a:t>LMP learning experts from across regions to conduct an inventory and assessment of current approaches to LMP learning. New learning modalities and approaches will be piloted in 2016.</a:t>
            </a:r>
          </a:p>
          <a:p>
            <a:pPr>
              <a:spcBef>
                <a:spcPct val="0"/>
              </a:spcBef>
              <a:spcAft>
                <a:spcPts val="1800"/>
              </a:spcAft>
              <a:buFontTx/>
              <a:buChar char="•"/>
            </a:pPr>
            <a:r>
              <a:rPr lang="en-US" altLang="en-US" sz="1800" b="1" dirty="0">
                <a:latin typeface="Arial" panose="020B0604020202020204" pitchFamily="34" charset="0"/>
                <a:cs typeface="Arial" panose="020B0604020202020204" pitchFamily="34" charset="0"/>
              </a:rPr>
              <a:t>UBTs of the Future: </a:t>
            </a:r>
            <a:r>
              <a:rPr lang="en-US" altLang="en-US" sz="1800" dirty="0">
                <a:latin typeface="Arial" panose="020B0604020202020204" pitchFamily="34" charset="0"/>
                <a:cs typeface="Arial" panose="020B0604020202020204" pitchFamily="34" charset="0"/>
              </a:rPr>
              <a:t>LMP Executive Committee will sponsor work related to the "UBT of the Future.” By mid 2016, regional representatives will identify the attributes and criteria for "UBT of the Future.”</a:t>
            </a:r>
          </a:p>
          <a:p>
            <a:pPr>
              <a:spcBef>
                <a:spcPct val="0"/>
              </a:spcBef>
              <a:spcAft>
                <a:spcPts val="1800"/>
              </a:spcAft>
              <a:buFontTx/>
              <a:buChar char="•"/>
            </a:pPr>
            <a:endParaRPr lang="en-US" altLang="en-US" sz="1800" dirty="0">
              <a:latin typeface="Arial" panose="020B0604020202020204" pitchFamily="34" charset="0"/>
              <a:cs typeface="Arial" panose="020B0604020202020204" pitchFamily="34" charset="0"/>
            </a:endParaRPr>
          </a:p>
        </p:txBody>
      </p:sp>
      <p:pic>
        <p:nvPicPr>
          <p:cNvPr id="37892" name="Picture 8"/>
          <p:cNvPicPr>
            <a:picLocks noChangeAspect="1" noChangeArrowheads="1"/>
          </p:cNvPicPr>
          <p:nvPr/>
        </p:nvPicPr>
        <p:blipFill>
          <a:blip r:embed="rId3">
            <a:lum bright="6000"/>
          </a:blip>
          <a:srcRect r="3841" b="24008"/>
          <a:stretch>
            <a:fillRect/>
          </a:stretch>
        </p:blipFill>
        <p:spPr bwMode="auto">
          <a:xfrm>
            <a:off x="2743200" y="4117466"/>
            <a:ext cx="3810000" cy="200660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r>
              <a:rPr lang="en-US" altLang="en-US" b="1">
                <a:latin typeface="Arial Black" panose="020B0A04020102020204" pitchFamily="34" charset="0"/>
                <a:ea typeface="Geneva" charset="0"/>
                <a:cs typeface="Geneva" charset="0"/>
              </a:rPr>
              <a:t>For More Information</a:t>
            </a:r>
          </a:p>
        </p:txBody>
      </p:sp>
      <p:sp>
        <p:nvSpPr>
          <p:cNvPr id="39940" name="Rectangle 9"/>
          <p:cNvSpPr>
            <a:spLocks noChangeArrowheads="1"/>
          </p:cNvSpPr>
          <p:nvPr/>
        </p:nvSpPr>
        <p:spPr bwMode="auto">
          <a:xfrm>
            <a:off x="1143000" y="21336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a:t>To learn more about the bargaining process and issues addressed in the 2015 National Agreement, visit </a:t>
            </a:r>
            <a:r>
              <a:rPr lang="en-US" altLang="en-US" sz="2400">
                <a:hlinkClick r:id="rId3"/>
              </a:rPr>
              <a:t>Bargaining2015.org</a:t>
            </a:r>
            <a:endParaRPr lang="en-US" altLang="en-US" sz="2400"/>
          </a:p>
        </p:txBody>
      </p:sp>
      <p:sp>
        <p:nvSpPr>
          <p:cNvPr id="39941" name="Rectangle 11"/>
          <p:cNvSpPr>
            <a:spLocks noChangeArrowheads="1"/>
          </p:cNvSpPr>
          <p:nvPr/>
        </p:nvSpPr>
        <p:spPr bwMode="auto">
          <a:xfrm>
            <a:off x="4760913" y="4754563"/>
            <a:ext cx="4730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ts val="600"/>
              </a:spcBef>
              <a:buClrTx/>
              <a:buSzTx/>
              <a:buFontTx/>
              <a:buNone/>
            </a:pPr>
            <a:br>
              <a:rPr lang="en-US" altLang="en-US" sz="1800"/>
            </a:br>
            <a:endParaRPr lang="en-US" altLang="en-US" sz="1800"/>
          </a:p>
          <a:p>
            <a:pPr>
              <a:spcBef>
                <a:spcPct val="0"/>
              </a:spcBef>
              <a:buClrTx/>
              <a:buSzTx/>
              <a:buFontTx/>
              <a:buChar char="•"/>
            </a:pPr>
            <a:endParaRPr lang="en-US" altLang="en-US" sz="1800"/>
          </a:p>
          <a:p>
            <a:pPr>
              <a:spcBef>
                <a:spcPct val="0"/>
              </a:spcBef>
              <a:buClrTx/>
              <a:buSzTx/>
              <a:buFontTx/>
              <a:buChar char="•"/>
            </a:pPr>
            <a:endParaRPr lang="en-US" altLang="en-US" sz="1800"/>
          </a:p>
          <a:p>
            <a:pPr>
              <a:spcBef>
                <a:spcPct val="0"/>
              </a:spcBef>
              <a:buClrTx/>
              <a:buSzTx/>
              <a:buFontTx/>
              <a:buChar char="•"/>
            </a:pPr>
            <a:endParaRPr lang="en-US" altLang="en-US" sz="1800"/>
          </a:p>
          <a:p>
            <a:pPr>
              <a:spcBef>
                <a:spcPct val="0"/>
              </a:spcBef>
              <a:buClrTx/>
              <a:buSzTx/>
              <a:buFontTx/>
              <a:buChar char="•"/>
            </a:pPr>
            <a:endParaRPr lang="en-US" altLang="en-US" sz="1800"/>
          </a:p>
        </p:txBody>
      </p:sp>
      <p:sp>
        <p:nvSpPr>
          <p:cNvPr id="39942" name="Rectangle 56319"/>
          <p:cNvSpPr>
            <a:spLocks noChangeArrowheads="1"/>
          </p:cNvSpPr>
          <p:nvPr/>
        </p:nvSpPr>
        <p:spPr bwMode="auto">
          <a:xfrm>
            <a:off x="1162050" y="3840163"/>
            <a:ext cx="6831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a:t>To learn more about our Labor Management Partnership, visit </a:t>
            </a:r>
            <a:r>
              <a:rPr lang="en-US" altLang="en-US" sz="2400">
                <a:hlinkClick r:id="rId4"/>
              </a:rPr>
              <a:t>LMPartnership.org</a:t>
            </a:r>
            <a:endParaRPr lang="en-US"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533400" y="3810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800" b="1">
                <a:solidFill>
                  <a:schemeClr val="bg1"/>
                </a:solidFill>
              </a:rPr>
              <a:t>Key Dates</a:t>
            </a:r>
          </a:p>
        </p:txBody>
      </p:sp>
      <p:sp>
        <p:nvSpPr>
          <p:cNvPr id="7171" name="Rectangle 1"/>
          <p:cNvSpPr>
            <a:spLocks noChangeArrowheads="1"/>
          </p:cNvSpPr>
          <p:nvPr/>
        </p:nvSpPr>
        <p:spPr bwMode="auto">
          <a:xfrm>
            <a:off x="838200" y="2209800"/>
            <a:ext cx="8153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1200"/>
              </a:spcAft>
              <a:buClr>
                <a:srgbClr val="0070C0"/>
              </a:buClr>
              <a:buSzTx/>
              <a:buFont typeface="Wingdings" panose="05000000000000000000" pitchFamily="2" charset="2"/>
              <a:buChar char="§"/>
            </a:pPr>
            <a:r>
              <a:rPr lang="en-US" altLang="en-US" sz="2000">
                <a:solidFill>
                  <a:srgbClr val="000000"/>
                </a:solidFill>
                <a:latin typeface="Helv"/>
                <a:ea typeface="Calibri" panose="020F0502020204030204" pitchFamily="34" charset="0"/>
                <a:cs typeface="Helv"/>
              </a:rPr>
              <a:t>National Agreement effective dates: Oct. 1, 2015 – Sept. 30, 2018</a:t>
            </a:r>
          </a:p>
          <a:p>
            <a:pPr>
              <a:spcBef>
                <a:spcPct val="0"/>
              </a:spcBef>
              <a:spcAft>
                <a:spcPts val="1200"/>
              </a:spcAft>
              <a:buClr>
                <a:srgbClr val="0070C0"/>
              </a:buClr>
              <a:buSzTx/>
              <a:buFont typeface="Wingdings" panose="05000000000000000000" pitchFamily="2" charset="2"/>
              <a:buChar char="§"/>
            </a:pPr>
            <a:r>
              <a:rPr lang="en-US" altLang="en-US" sz="2000">
                <a:solidFill>
                  <a:srgbClr val="000000"/>
                </a:solidFill>
                <a:latin typeface="Helv"/>
                <a:ea typeface="Calibri" panose="020F0502020204030204" pitchFamily="34" charset="0"/>
                <a:cs typeface="Helv"/>
              </a:rPr>
              <a:t>Local collective bargaining agreements roll over three years from their current expiration dates</a:t>
            </a:r>
          </a:p>
          <a:p>
            <a:pPr>
              <a:spcBef>
                <a:spcPct val="0"/>
              </a:spcBef>
              <a:spcAft>
                <a:spcPts val="1200"/>
              </a:spcAft>
              <a:buClr>
                <a:srgbClr val="0070C0"/>
              </a:buClr>
              <a:buSzTx/>
              <a:buFont typeface="Wingdings" panose="05000000000000000000" pitchFamily="2" charset="2"/>
              <a:buChar char="§"/>
            </a:pPr>
            <a:r>
              <a:rPr lang="en-US" altLang="en-US" sz="2000">
                <a:solidFill>
                  <a:srgbClr val="000000"/>
                </a:solidFill>
                <a:latin typeface="Helv"/>
                <a:ea typeface="Calibri" panose="020F0502020204030204" pitchFamily="34" charset="0"/>
                <a:cs typeface="Helv"/>
              </a:rPr>
              <a:t>Wage and benefit increases take effect: Oct. 1. 2015</a:t>
            </a:r>
          </a:p>
          <a:p>
            <a:pPr>
              <a:spcBef>
                <a:spcPct val="0"/>
              </a:spcBef>
              <a:buClr>
                <a:srgbClr val="0070C0"/>
              </a:buClr>
              <a:buSzTx/>
              <a:buFont typeface="Wingdings" panose="05000000000000000000" pitchFamily="2" charset="2"/>
              <a:buChar char="§"/>
            </a:pPr>
            <a:r>
              <a:rPr lang="en-US" altLang="en-US" sz="2000">
                <a:solidFill>
                  <a:srgbClr val="000000"/>
                </a:solidFill>
                <a:latin typeface="Helv"/>
                <a:ea typeface="Calibri" panose="020F0502020204030204" pitchFamily="34" charset="0"/>
                <a:cs typeface="Helv"/>
              </a:rPr>
              <a:t>Updated UBT targets and assessment process: Jan. 1, 2016</a:t>
            </a:r>
          </a:p>
          <a:p>
            <a:pPr>
              <a:spcBef>
                <a:spcPts val="1200"/>
              </a:spcBef>
              <a:buClr>
                <a:srgbClr val="0070C0"/>
              </a:buClr>
              <a:buSzTx/>
              <a:buFont typeface="Wingdings" panose="05000000000000000000" pitchFamily="2" charset="2"/>
              <a:buChar char="§"/>
            </a:pPr>
            <a:r>
              <a:rPr lang="en-US" altLang="en-US" sz="2000">
                <a:solidFill>
                  <a:srgbClr val="000000"/>
                </a:solidFill>
                <a:latin typeface="Helv"/>
                <a:ea typeface="Calibri" panose="020F0502020204030204" pitchFamily="34" charset="0"/>
                <a:cs typeface="Helv"/>
              </a:rPr>
              <a:t>Changes to Total Health Incentive Plan: Jan. 1, 2016</a:t>
            </a:r>
          </a:p>
        </p:txBody>
      </p:sp>
      <p:sp>
        <p:nvSpPr>
          <p:cNvPr id="7172" name="Rectangle 1"/>
          <p:cNvSpPr>
            <a:spLocks noChangeArrowheads="1"/>
          </p:cNvSpPr>
          <p:nvPr/>
        </p:nvSpPr>
        <p:spPr bwMode="auto">
          <a:xfrm>
            <a:off x="2057400" y="1524000"/>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dirty="0">
                <a:solidFill>
                  <a:srgbClr val="000000"/>
                </a:solidFill>
                <a:latin typeface="Helv"/>
                <a:ea typeface="Calibri" panose="020F0502020204030204" pitchFamily="34" charset="0"/>
                <a:cs typeface="Helv"/>
              </a:rPr>
              <a:t>Selected Timelines</a:t>
            </a:r>
            <a:endParaRPr lang="en-US" altLang="en-US" sz="2400" dirty="0">
              <a:ea typeface="Calibri" panose="020F0502020204030204" pitchFamily="34" charset="0"/>
              <a:cs typeface="Helv"/>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409575" y="3810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800" b="1">
                <a:solidFill>
                  <a:schemeClr val="bg1"/>
                </a:solidFill>
              </a:rPr>
              <a:t>Benefits and Economics</a:t>
            </a:r>
          </a:p>
        </p:txBody>
      </p:sp>
      <p:sp>
        <p:nvSpPr>
          <p:cNvPr id="9219" name="Rectangle 1"/>
          <p:cNvSpPr>
            <a:spLocks noChangeArrowheads="1"/>
          </p:cNvSpPr>
          <p:nvPr/>
        </p:nvSpPr>
        <p:spPr bwMode="auto">
          <a:xfrm>
            <a:off x="2012156" y="1483895"/>
            <a:ext cx="5557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
                <a:srgbClr val="0070C0"/>
              </a:buClr>
              <a:buSzTx/>
              <a:buFontTx/>
              <a:buNone/>
            </a:pPr>
            <a:r>
              <a:rPr lang="en-US" altLang="en-US" sz="2400" dirty="0">
                <a:solidFill>
                  <a:srgbClr val="000000"/>
                </a:solidFill>
                <a:latin typeface="Helv"/>
                <a:ea typeface="Calibri" panose="020F0502020204030204" pitchFamily="34" charset="0"/>
                <a:cs typeface="Helv"/>
              </a:rPr>
              <a:t>Across-the-board wage increases</a:t>
            </a:r>
          </a:p>
        </p:txBody>
      </p:sp>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t="16409" b="29282"/>
          <a:stretch>
            <a:fillRect/>
          </a:stretch>
        </p:blipFill>
        <p:spPr bwMode="auto">
          <a:xfrm>
            <a:off x="958515" y="2265947"/>
            <a:ext cx="6888163"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409575" y="3810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800" b="1">
                <a:solidFill>
                  <a:schemeClr val="bg1"/>
                </a:solidFill>
              </a:rPr>
              <a:t>Benefits and Economics</a:t>
            </a:r>
          </a:p>
        </p:txBody>
      </p:sp>
      <p:sp>
        <p:nvSpPr>
          <p:cNvPr id="11267" name="Rectangle 1"/>
          <p:cNvSpPr>
            <a:spLocks noChangeArrowheads="1"/>
          </p:cNvSpPr>
          <p:nvPr/>
        </p:nvSpPr>
        <p:spPr bwMode="auto">
          <a:xfrm>
            <a:off x="1752600" y="1614488"/>
            <a:ext cx="640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a:t>Active employee benefit changes include:</a:t>
            </a:r>
          </a:p>
        </p:txBody>
      </p:sp>
      <p:sp>
        <p:nvSpPr>
          <p:cNvPr id="11268" name="Rectangle 2"/>
          <p:cNvSpPr>
            <a:spLocks noChangeArrowheads="1"/>
          </p:cNvSpPr>
          <p:nvPr/>
        </p:nvSpPr>
        <p:spPr bwMode="auto">
          <a:xfrm>
            <a:off x="565150" y="2543175"/>
            <a:ext cx="81978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800100" indent="-34290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lvl="1">
              <a:spcBef>
                <a:spcPts val="1200"/>
              </a:spcBef>
              <a:spcAft>
                <a:spcPts val="1200"/>
              </a:spcAft>
              <a:buClr>
                <a:srgbClr val="0070C0"/>
              </a:buClr>
              <a:buSzTx/>
              <a:buFont typeface="Wingdings" panose="05000000000000000000" pitchFamily="2" charset="2"/>
              <a:buChar char="§"/>
            </a:pPr>
            <a:r>
              <a:rPr lang="en-US" altLang="en-US" sz="2000">
                <a:solidFill>
                  <a:schemeClr val="tx1"/>
                </a:solidFill>
              </a:rPr>
              <a:t>Co-pays for ER visits ($50 in California and Northwest; $100 all other regions)</a:t>
            </a:r>
          </a:p>
          <a:p>
            <a:pPr lvl="1">
              <a:spcBef>
                <a:spcPts val="1200"/>
              </a:spcBef>
              <a:spcAft>
                <a:spcPts val="1200"/>
              </a:spcAft>
              <a:buClr>
                <a:srgbClr val="0070C0"/>
              </a:buClr>
              <a:buSzTx/>
              <a:buFont typeface="Wingdings" panose="05000000000000000000" pitchFamily="2" charset="2"/>
              <a:buChar char="§"/>
            </a:pPr>
            <a:r>
              <a:rPr lang="en-US" altLang="en-US" sz="2000">
                <a:solidFill>
                  <a:schemeClr val="tx1"/>
                </a:solidFill>
              </a:rPr>
              <a:t>No change to pensions or 401(k) plans for life of agreement</a:t>
            </a:r>
          </a:p>
          <a:p>
            <a:pPr lvl="1">
              <a:spcBef>
                <a:spcPts val="1200"/>
              </a:spcBef>
              <a:spcAft>
                <a:spcPts val="1200"/>
              </a:spcAft>
              <a:buClr>
                <a:srgbClr val="0070C0"/>
              </a:buClr>
              <a:buSzTx/>
              <a:buFont typeface="Wingdings" panose="05000000000000000000" pitchFamily="2" charset="2"/>
              <a:buChar char="§"/>
            </a:pPr>
            <a:r>
              <a:rPr lang="en-US" altLang="en-US" sz="2000">
                <a:solidFill>
                  <a:schemeClr val="tx1"/>
                </a:solidFill>
              </a:rPr>
              <a:t>Dental maximum increased to $1,500 per year*</a:t>
            </a:r>
          </a:p>
          <a:p>
            <a:pPr lvl="1">
              <a:spcBef>
                <a:spcPts val="1200"/>
              </a:spcBef>
              <a:spcAft>
                <a:spcPts val="1200"/>
              </a:spcAft>
              <a:buClr>
                <a:srgbClr val="0070C0"/>
              </a:buClr>
              <a:buSzTx/>
              <a:buFont typeface="Wingdings" panose="05000000000000000000" pitchFamily="2" charset="2"/>
              <a:buChar char="§"/>
            </a:pPr>
            <a:r>
              <a:rPr lang="en-US" altLang="en-US" sz="2000">
                <a:solidFill>
                  <a:schemeClr val="tx1"/>
                </a:solidFill>
              </a:rPr>
              <a:t>Lifetime orthodontia increased to $1,500 (per child)*</a:t>
            </a:r>
          </a:p>
          <a:p>
            <a:pPr lvl="1">
              <a:spcBef>
                <a:spcPts val="1200"/>
              </a:spcBef>
              <a:spcAft>
                <a:spcPts val="1200"/>
              </a:spcAft>
              <a:buClr>
                <a:srgbClr val="0070C0"/>
              </a:buClr>
              <a:buSzTx/>
              <a:buFont typeface="Wingdings" panose="05000000000000000000" pitchFamily="2" charset="2"/>
              <a:buChar char="§"/>
            </a:pPr>
            <a:r>
              <a:rPr lang="en-US" altLang="en-US" sz="2000">
                <a:solidFill>
                  <a:schemeClr val="tx1"/>
                </a:solidFill>
              </a:rPr>
              <a:t>Life insurance increased to $50,000</a:t>
            </a:r>
          </a:p>
        </p:txBody>
      </p:sp>
      <p:pic>
        <p:nvPicPr>
          <p:cNvPr id="1126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1"/>
          <p:cNvSpPr>
            <a:spLocks noChangeArrowheads="1"/>
          </p:cNvSpPr>
          <p:nvPr/>
        </p:nvSpPr>
        <p:spPr bwMode="auto">
          <a:xfrm>
            <a:off x="3906253" y="6026150"/>
            <a:ext cx="386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dirty="0"/>
              <a:t>* Except in Northwest, which has no maximum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409575" y="3810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
                <a:srgbClr val="0070C0"/>
              </a:buClr>
              <a:buSzTx/>
              <a:buFontTx/>
              <a:buNone/>
            </a:pPr>
            <a:r>
              <a:rPr lang="en-US" altLang="en-US" sz="2800" b="1">
                <a:solidFill>
                  <a:schemeClr val="bg1"/>
                </a:solidFill>
              </a:rPr>
              <a:t>Benefits and Economics</a:t>
            </a:r>
          </a:p>
        </p:txBody>
      </p:sp>
      <p:sp>
        <p:nvSpPr>
          <p:cNvPr id="13315" name="Rectangle 1"/>
          <p:cNvSpPr>
            <a:spLocks noChangeArrowheads="1"/>
          </p:cNvSpPr>
          <p:nvPr/>
        </p:nvSpPr>
        <p:spPr bwMode="auto">
          <a:xfrm>
            <a:off x="685800" y="2335463"/>
            <a:ext cx="8763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800100" indent="-34290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258888" indent="-344488">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lvl="1">
              <a:spcBef>
                <a:spcPts val="1200"/>
              </a:spcBef>
              <a:spcAft>
                <a:spcPts val="1200"/>
              </a:spcAft>
              <a:buClr>
                <a:srgbClr val="0070C0"/>
              </a:buClr>
              <a:buSzTx/>
              <a:buFont typeface="Wingdings" panose="05000000000000000000" pitchFamily="2" charset="2"/>
              <a:buChar char="§"/>
            </a:pPr>
            <a:r>
              <a:rPr lang="en-US" altLang="en-US" sz="2000" dirty="0">
                <a:solidFill>
                  <a:schemeClr val="tx1"/>
                </a:solidFill>
              </a:rPr>
              <a:t>Plan provides retirement benefits while reducing future liabilities</a:t>
            </a:r>
          </a:p>
          <a:p>
            <a:pPr lvl="1">
              <a:spcBef>
                <a:spcPts val="1200"/>
              </a:spcBef>
              <a:spcAft>
                <a:spcPts val="1200"/>
              </a:spcAft>
              <a:buClr>
                <a:srgbClr val="0070C0"/>
              </a:buClr>
              <a:buSzTx/>
              <a:buFont typeface="Wingdings" panose="05000000000000000000" pitchFamily="2" charset="2"/>
              <a:buChar char="§"/>
            </a:pPr>
            <a:r>
              <a:rPr lang="en-US" altLang="en-US" sz="2000" dirty="0">
                <a:solidFill>
                  <a:schemeClr val="tx1"/>
                </a:solidFill>
              </a:rPr>
              <a:t>Future retirees and their spouses will enroll in a KP Senior Advantage individual plan, and KP will provide premium subsidies</a:t>
            </a:r>
          </a:p>
          <a:p>
            <a:pPr lvl="2">
              <a:spcBef>
                <a:spcPts val="1200"/>
              </a:spcBef>
              <a:spcAft>
                <a:spcPts val="1200"/>
              </a:spcAft>
              <a:buClr>
                <a:srgbClr val="0070C0"/>
              </a:buClr>
              <a:buSzTx/>
              <a:buFont typeface="Wingdings" panose="05000000000000000000" pitchFamily="2" charset="2"/>
              <a:buChar char="ü"/>
            </a:pPr>
            <a:r>
              <a:rPr lang="en-US" altLang="en-US" sz="1800" dirty="0"/>
              <a:t>For California employees who retire on or after January 1, 2017, changes will take effect no sooner than 2028</a:t>
            </a:r>
          </a:p>
          <a:p>
            <a:pPr lvl="2">
              <a:spcBef>
                <a:spcPts val="1200"/>
              </a:spcBef>
              <a:spcAft>
                <a:spcPts val="1200"/>
              </a:spcAft>
              <a:buClr>
                <a:srgbClr val="0070C0"/>
              </a:buClr>
              <a:buSzTx/>
              <a:buFont typeface="Wingdings" panose="05000000000000000000" pitchFamily="2" charset="2"/>
              <a:buChar char="ü"/>
            </a:pPr>
            <a:r>
              <a:rPr lang="en-US" altLang="en-US" sz="1800" dirty="0"/>
              <a:t>For ROC employees who retire on or after January 1, 2017, changes will take effect upon their retirement</a:t>
            </a:r>
          </a:p>
          <a:p>
            <a:pPr lvl="1">
              <a:spcBef>
                <a:spcPts val="1200"/>
              </a:spcBef>
              <a:spcAft>
                <a:spcPts val="1200"/>
              </a:spcAft>
              <a:buClr>
                <a:srgbClr val="0070C0"/>
              </a:buClr>
              <a:buSzTx/>
              <a:buFont typeface="Wingdings" panose="05000000000000000000" pitchFamily="2" charset="2"/>
              <a:buChar char="§"/>
            </a:pPr>
            <a:r>
              <a:rPr lang="en-US" altLang="en-US" sz="2000" dirty="0">
                <a:solidFill>
                  <a:schemeClr val="tx1"/>
                </a:solidFill>
              </a:rPr>
              <a:t>Health Reimbursement Accounts will cover most out-of-pocket expenses </a:t>
            </a:r>
          </a:p>
        </p:txBody>
      </p:sp>
      <p:sp>
        <p:nvSpPr>
          <p:cNvPr id="13316" name="Rectangle 2"/>
          <p:cNvSpPr>
            <a:spLocks noChangeArrowheads="1"/>
          </p:cNvSpPr>
          <p:nvPr/>
        </p:nvSpPr>
        <p:spPr bwMode="auto">
          <a:xfrm>
            <a:off x="1676400" y="1609725"/>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a:t>Retiree medical benefits: A long-term solution</a:t>
            </a:r>
          </a:p>
        </p:txBody>
      </p:sp>
      <p:pic>
        <p:nvPicPr>
          <p:cNvPr id="1331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8113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rtlCol="0">
            <a:normAutofit fontScale="90000"/>
          </a:bodyPr>
          <a:lstStyle/>
          <a:p>
            <a:pPr defTabSz="457189" fontAlgn="auto">
              <a:spcAft>
                <a:spcPts val="0"/>
              </a:spcAft>
              <a:defRPr/>
            </a:pPr>
            <a:r>
              <a:rPr lang="en-US" altLang="en-US" sz="2800" b="1">
                <a:ea typeface="+mj-ea"/>
                <a:cs typeface="Geneva" charset="0"/>
              </a:rPr>
              <a:t>Total Health and Workplace Safety</a:t>
            </a:r>
          </a:p>
        </p:txBody>
      </p:sp>
      <p:sp>
        <p:nvSpPr>
          <p:cNvPr id="15364" name="Rectangle 2"/>
          <p:cNvSpPr>
            <a:spLocks noChangeArrowheads="1"/>
          </p:cNvSpPr>
          <p:nvPr/>
        </p:nvSpPr>
        <p:spPr bwMode="auto">
          <a:xfrm>
            <a:off x="1619250" y="1614488"/>
            <a:ext cx="60769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400"/>
              <a:t>Total Health Incentive Plan</a:t>
            </a:r>
          </a:p>
        </p:txBody>
      </p:sp>
      <p:sp>
        <p:nvSpPr>
          <p:cNvPr id="15365" name="Rectangle 2"/>
          <p:cNvSpPr>
            <a:spLocks noChangeArrowheads="1"/>
          </p:cNvSpPr>
          <p:nvPr/>
        </p:nvSpPr>
        <p:spPr bwMode="auto">
          <a:xfrm>
            <a:off x="1495425" y="5410200"/>
            <a:ext cx="658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14300">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800"/>
              <a:t>*Total Health Assessment (THA) being phased out starting in 2016. Biometric screenings to include BMI, blood pressure, cancer screenings, smoking.</a:t>
            </a:r>
          </a:p>
        </p:txBody>
      </p:sp>
      <p:grpSp>
        <p:nvGrpSpPr>
          <p:cNvPr id="15366" name="Group 1"/>
          <p:cNvGrpSpPr>
            <a:grpSpLocks/>
          </p:cNvGrpSpPr>
          <p:nvPr/>
        </p:nvGrpSpPr>
        <p:grpSpPr bwMode="auto">
          <a:xfrm>
            <a:off x="838200" y="2522538"/>
            <a:ext cx="7772400" cy="2311400"/>
            <a:chOff x="838200" y="2522538"/>
            <a:chExt cx="7772400" cy="2311400"/>
          </a:xfrm>
        </p:grpSpPr>
        <p:sp>
          <p:nvSpPr>
            <p:cNvPr id="15367" name="Oval 1"/>
            <p:cNvSpPr>
              <a:spLocks noChangeArrowheads="1"/>
            </p:cNvSpPr>
            <p:nvPr/>
          </p:nvSpPr>
          <p:spPr bwMode="auto">
            <a:xfrm>
              <a:off x="838200" y="2522538"/>
              <a:ext cx="2286000" cy="2299310"/>
            </a:xfrm>
            <a:prstGeom prst="ellipse">
              <a:avLst/>
            </a:prstGeom>
            <a:solidFill>
              <a:srgbClr val="FFB061"/>
            </a:solidFill>
            <a:ln w="9525">
              <a:solidFill>
                <a:schemeClr val="tx1"/>
              </a:solidFill>
              <a:round/>
              <a:headEnd/>
              <a:tailEnd/>
            </a:ln>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2400"/>
            </a:p>
          </p:txBody>
        </p:sp>
        <p:sp>
          <p:nvSpPr>
            <p:cNvPr id="15368" name="Oval 8"/>
            <p:cNvSpPr>
              <a:spLocks noChangeArrowheads="1"/>
            </p:cNvSpPr>
            <p:nvPr/>
          </p:nvSpPr>
          <p:spPr bwMode="auto">
            <a:xfrm>
              <a:off x="3581400" y="2534628"/>
              <a:ext cx="2286000" cy="2299310"/>
            </a:xfrm>
            <a:prstGeom prst="ellipse">
              <a:avLst/>
            </a:prstGeom>
            <a:solidFill>
              <a:srgbClr val="FFB061"/>
            </a:solidFill>
            <a:ln w="9525">
              <a:solidFill>
                <a:schemeClr val="tx1"/>
              </a:solidFill>
              <a:round/>
              <a:headEnd/>
              <a:tailEnd/>
            </a:ln>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2400"/>
            </a:p>
          </p:txBody>
        </p:sp>
        <p:sp>
          <p:nvSpPr>
            <p:cNvPr id="15369" name="Oval 9"/>
            <p:cNvSpPr>
              <a:spLocks noChangeArrowheads="1"/>
            </p:cNvSpPr>
            <p:nvPr/>
          </p:nvSpPr>
          <p:spPr bwMode="auto">
            <a:xfrm>
              <a:off x="6324600" y="2528891"/>
              <a:ext cx="2286000" cy="2299310"/>
            </a:xfrm>
            <a:prstGeom prst="ellipse">
              <a:avLst/>
            </a:prstGeom>
            <a:solidFill>
              <a:srgbClr val="FFB061"/>
            </a:solidFill>
            <a:ln w="9525">
              <a:solidFill>
                <a:schemeClr val="tx1"/>
              </a:solidFill>
              <a:round/>
              <a:headEnd/>
              <a:tailEnd/>
            </a:ln>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2400"/>
            </a:p>
          </p:txBody>
        </p:sp>
        <p:sp>
          <p:nvSpPr>
            <p:cNvPr id="15370" name="Rectangle 2"/>
            <p:cNvSpPr>
              <a:spLocks noChangeArrowheads="1"/>
            </p:cNvSpPr>
            <p:nvPr/>
          </p:nvSpPr>
          <p:spPr bwMode="auto">
            <a:xfrm>
              <a:off x="928688" y="2995647"/>
              <a:ext cx="2059033" cy="132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b="1">
                  <a:latin typeface="Calibri" panose="020F0502020204030204" pitchFamily="34" charset="0"/>
                </a:rPr>
                <a:t>Joint expert </a:t>
              </a:r>
              <a:br>
                <a:rPr lang="en-US" altLang="en-US" sz="2000" b="1">
                  <a:latin typeface="Calibri" panose="020F0502020204030204" pitchFamily="34" charset="0"/>
                </a:rPr>
              </a:br>
              <a:r>
                <a:rPr lang="en-US" altLang="en-US" sz="2000" b="1">
                  <a:latin typeface="Calibri" panose="020F0502020204030204" pitchFamily="34" charset="0"/>
                </a:rPr>
                <a:t>team to analyze current program; create 2016 THIP</a:t>
              </a:r>
            </a:p>
          </p:txBody>
        </p:sp>
        <p:sp>
          <p:nvSpPr>
            <p:cNvPr id="15371" name="Rectangle 3"/>
            <p:cNvSpPr>
              <a:spLocks noChangeArrowheads="1"/>
            </p:cNvSpPr>
            <p:nvPr/>
          </p:nvSpPr>
          <p:spPr bwMode="auto">
            <a:xfrm>
              <a:off x="3598816" y="3167236"/>
              <a:ext cx="2268584" cy="101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b="1">
                  <a:latin typeface="Calibri" panose="020F0502020204030204" pitchFamily="34" charset="0"/>
                </a:rPr>
                <a:t>One gate: </a:t>
              </a:r>
              <a:br>
                <a:rPr lang="en-US" altLang="en-US" sz="2000" b="1">
                  <a:latin typeface="Calibri" panose="020F0502020204030204" pitchFamily="34" charset="0"/>
                </a:rPr>
              </a:br>
              <a:r>
                <a:rPr lang="en-US" altLang="en-US" sz="2000" b="1">
                  <a:latin typeface="Calibri" panose="020F0502020204030204" pitchFamily="34" charset="0"/>
                </a:rPr>
                <a:t>$150 payout for screenings*</a:t>
              </a:r>
            </a:p>
          </p:txBody>
        </p:sp>
        <p:sp>
          <p:nvSpPr>
            <p:cNvPr id="15372" name="Rectangle 4"/>
            <p:cNvSpPr>
              <a:spLocks noChangeArrowheads="1"/>
            </p:cNvSpPr>
            <p:nvPr/>
          </p:nvSpPr>
          <p:spPr bwMode="auto">
            <a:xfrm flipH="1">
              <a:off x="6477815" y="3208701"/>
              <a:ext cx="2104208" cy="101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b="1">
                  <a:latin typeface="Calibri" panose="020F0502020204030204" pitchFamily="34" charset="0"/>
                </a:rPr>
                <a:t>Second  payout: $350 for health outcomes</a:t>
              </a:r>
            </a:p>
          </p:txBody>
        </p:sp>
        <p:sp>
          <p:nvSpPr>
            <p:cNvPr id="15373" name="Right Arrow 5"/>
            <p:cNvSpPr>
              <a:spLocks noChangeArrowheads="1"/>
            </p:cNvSpPr>
            <p:nvPr/>
          </p:nvSpPr>
          <p:spPr bwMode="auto">
            <a:xfrm>
              <a:off x="3113049" y="3371294"/>
              <a:ext cx="590550" cy="693921"/>
            </a:xfrm>
            <a:prstGeom prst="rightArrow">
              <a:avLst>
                <a:gd name="adj1" fmla="val 50000"/>
                <a:gd name="adj2" fmla="val 50000"/>
              </a:avLst>
            </a:prstGeom>
            <a:solidFill>
              <a:srgbClr val="008000"/>
            </a:solidFill>
            <a:ln w="9525">
              <a:solidFill>
                <a:schemeClr val="tx1"/>
              </a:solidFill>
              <a:round/>
              <a:headEnd/>
              <a:tailEnd/>
            </a:ln>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2400"/>
            </a:p>
          </p:txBody>
        </p:sp>
        <p:sp>
          <p:nvSpPr>
            <p:cNvPr id="15374" name="Right Arrow 14"/>
            <p:cNvSpPr>
              <a:spLocks noChangeArrowheads="1"/>
            </p:cNvSpPr>
            <p:nvPr/>
          </p:nvSpPr>
          <p:spPr bwMode="auto">
            <a:xfrm>
              <a:off x="5861011" y="3348260"/>
              <a:ext cx="590550" cy="693921"/>
            </a:xfrm>
            <a:prstGeom prst="rightArrow">
              <a:avLst>
                <a:gd name="adj1" fmla="val 50000"/>
                <a:gd name="adj2" fmla="val 50000"/>
              </a:avLst>
            </a:prstGeom>
            <a:solidFill>
              <a:srgbClr val="008000"/>
            </a:solidFill>
            <a:ln w="9525">
              <a:solidFill>
                <a:schemeClr val="tx1"/>
              </a:solidFill>
              <a:round/>
              <a:headEnd/>
              <a:tailEnd/>
            </a:ln>
          </p:spPr>
          <p:txBody>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240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rtlCol="0">
            <a:normAutofit fontScale="90000"/>
          </a:bodyPr>
          <a:lstStyle/>
          <a:p>
            <a:pPr defTabSz="457189" fontAlgn="auto">
              <a:spcAft>
                <a:spcPts val="0"/>
              </a:spcAft>
              <a:defRPr/>
            </a:pPr>
            <a:r>
              <a:rPr lang="en-US" altLang="en-US" sz="2800" b="1">
                <a:ea typeface="+mj-ea"/>
                <a:cs typeface="Geneva" charset="0"/>
              </a:rPr>
              <a:t>Total Health and Workplace Safety</a:t>
            </a:r>
          </a:p>
        </p:txBody>
      </p:sp>
      <p:sp>
        <p:nvSpPr>
          <p:cNvPr id="17411" name="Content Placeholder 1"/>
          <p:cNvSpPr>
            <a:spLocks noGrp="1"/>
          </p:cNvSpPr>
          <p:nvPr>
            <p:ph idx="1"/>
          </p:nvPr>
        </p:nvSpPr>
        <p:spPr>
          <a:xfrm>
            <a:off x="838200" y="2286000"/>
            <a:ext cx="7808913" cy="4114800"/>
          </a:xfrm>
        </p:spPr>
        <p:txBody>
          <a:bodyPr/>
          <a:lstStyle/>
          <a:p>
            <a:pPr lvl="1">
              <a:spcBef>
                <a:spcPts val="1200"/>
              </a:spcBef>
              <a:buClr>
                <a:srgbClr val="0070C0"/>
              </a:buClr>
              <a:buFont typeface="Wingdings" panose="05000000000000000000" pitchFamily="2" charset="2"/>
              <a:buChar char="§"/>
            </a:pPr>
            <a:r>
              <a:rPr lang="en-US" altLang="en-US" sz="2000" dirty="0">
                <a:solidFill>
                  <a:schemeClr val="tx1">
                    <a:lumMod val="95000"/>
                    <a:lumOff val="5000"/>
                  </a:schemeClr>
                </a:solidFill>
                <a:latin typeface="Arial" panose="020B0604020202020204" pitchFamily="34" charset="0"/>
                <a:cs typeface="Arial" panose="020B0604020202020204" pitchFamily="34" charset="0"/>
              </a:rPr>
              <a:t>Assess current workplace safety investments and provide guidelines for regional and local implementation  </a:t>
            </a:r>
          </a:p>
          <a:p>
            <a:pPr lvl="1">
              <a:spcBef>
                <a:spcPts val="1200"/>
              </a:spcBef>
              <a:buClr>
                <a:srgbClr val="0070C0"/>
              </a:buClr>
              <a:buFont typeface="Wingdings" panose="05000000000000000000" pitchFamily="2" charset="2"/>
              <a:buChar char="§"/>
            </a:pPr>
            <a:r>
              <a:rPr lang="en-US" altLang="en-US" sz="2000" dirty="0">
                <a:solidFill>
                  <a:schemeClr val="tx1">
                    <a:lumMod val="95000"/>
                    <a:lumOff val="5000"/>
                  </a:schemeClr>
                </a:solidFill>
                <a:latin typeface="Arial" panose="020B0604020202020204" pitchFamily="34" charset="0"/>
                <a:cs typeface="Arial" panose="020B0604020202020204" pitchFamily="34" charset="0"/>
              </a:rPr>
              <a:t>Enhance tracking of safety hazards</a:t>
            </a:r>
          </a:p>
          <a:p>
            <a:pPr lvl="1">
              <a:spcBef>
                <a:spcPts val="1200"/>
              </a:spcBef>
              <a:buClr>
                <a:srgbClr val="0070C0"/>
              </a:buClr>
              <a:buFont typeface="Wingdings" panose="05000000000000000000" pitchFamily="2" charset="2"/>
              <a:buChar char="§"/>
            </a:pPr>
            <a:r>
              <a:rPr lang="en-US" altLang="en-US" sz="2000" dirty="0">
                <a:solidFill>
                  <a:schemeClr val="tx1">
                    <a:lumMod val="95000"/>
                    <a:lumOff val="5000"/>
                  </a:schemeClr>
                </a:solidFill>
                <a:latin typeface="Arial" panose="020B0604020202020204" pitchFamily="34" charset="0"/>
                <a:cs typeface="Arial" panose="020B0604020202020204" pitchFamily="34" charset="0"/>
              </a:rPr>
              <a:t>Jointly prepare for emergencies</a:t>
            </a:r>
          </a:p>
          <a:p>
            <a:pPr lvl="1">
              <a:spcBef>
                <a:spcPts val="1200"/>
              </a:spcBef>
              <a:buClr>
                <a:srgbClr val="0070C0"/>
              </a:buClr>
              <a:buFont typeface="Wingdings" panose="05000000000000000000" pitchFamily="2" charset="2"/>
              <a:buChar char="§"/>
            </a:pPr>
            <a:r>
              <a:rPr lang="en-US" altLang="en-US" sz="2000" dirty="0">
                <a:solidFill>
                  <a:schemeClr val="tx1">
                    <a:lumMod val="95000"/>
                    <a:lumOff val="5000"/>
                  </a:schemeClr>
                </a:solidFill>
                <a:latin typeface="Arial" panose="020B0604020202020204" pitchFamily="34" charset="0"/>
                <a:cs typeface="Arial" panose="020B0604020202020204" pitchFamily="34" charset="0"/>
              </a:rPr>
              <a:t>Pursue proactive ergonomics program</a:t>
            </a:r>
          </a:p>
          <a:p>
            <a:pPr lvl="1">
              <a:spcBef>
                <a:spcPts val="1200"/>
              </a:spcBef>
              <a:buClr>
                <a:srgbClr val="0070C0"/>
              </a:buClr>
              <a:buFont typeface="Wingdings" panose="05000000000000000000" pitchFamily="2" charset="2"/>
              <a:buChar char="§"/>
            </a:pPr>
            <a:r>
              <a:rPr lang="en-US" altLang="en-US" sz="2000" dirty="0">
                <a:solidFill>
                  <a:schemeClr val="tx1">
                    <a:lumMod val="95000"/>
                    <a:lumOff val="5000"/>
                  </a:schemeClr>
                </a:solidFill>
                <a:latin typeface="Arial" panose="020B0604020202020204" pitchFamily="34" charset="0"/>
                <a:cs typeface="Arial" panose="020B0604020202020204" pitchFamily="34" charset="0"/>
              </a:rPr>
              <a:t>Organization-wide workplace violence </a:t>
            </a:r>
            <a:br>
              <a:rPr lang="en-US" altLang="en-US" sz="2000" dirty="0">
                <a:solidFill>
                  <a:schemeClr val="tx1">
                    <a:lumMod val="95000"/>
                    <a:lumOff val="5000"/>
                  </a:schemeClr>
                </a:solidFill>
                <a:latin typeface="Arial" panose="020B0604020202020204" pitchFamily="34" charset="0"/>
                <a:cs typeface="Arial" panose="020B0604020202020204" pitchFamily="34" charset="0"/>
              </a:rPr>
            </a:br>
            <a:r>
              <a:rPr lang="en-US" altLang="en-US" sz="2000" dirty="0">
                <a:solidFill>
                  <a:schemeClr val="tx1">
                    <a:lumMod val="95000"/>
                    <a:lumOff val="5000"/>
                  </a:schemeClr>
                </a:solidFill>
                <a:latin typeface="Arial" panose="020B0604020202020204" pitchFamily="34" charset="0"/>
                <a:cs typeface="Arial" panose="020B0604020202020204" pitchFamily="34" charset="0"/>
              </a:rPr>
              <a:t>analysis and prevention efforts</a:t>
            </a:r>
          </a:p>
          <a:p>
            <a:pPr lvl="1">
              <a:spcBef>
                <a:spcPts val="1200"/>
              </a:spcBef>
              <a:buClr>
                <a:srgbClr val="0070C0"/>
              </a:buClr>
              <a:buFont typeface="Wingdings" panose="05000000000000000000" pitchFamily="2" charset="2"/>
              <a:buChar char="§"/>
            </a:pPr>
            <a:r>
              <a:rPr lang="en-US" altLang="en-US" sz="2000" dirty="0">
                <a:solidFill>
                  <a:schemeClr val="tx1">
                    <a:lumMod val="95000"/>
                    <a:lumOff val="5000"/>
                  </a:schemeClr>
                </a:solidFill>
                <a:latin typeface="Arial" panose="020B0604020202020204" pitchFamily="34" charset="0"/>
                <a:cs typeface="Arial" panose="020B0604020202020204" pitchFamily="34" charset="0"/>
              </a:rPr>
              <a:t>Evaluate the effectiveness and implementation of the IDM program, with the goal of keeping people working</a:t>
            </a:r>
            <a:r>
              <a:rPr lang="en-US" altLang="en-US" sz="2200" dirty="0">
                <a:solidFill>
                  <a:schemeClr val="tx1">
                    <a:lumMod val="95000"/>
                    <a:lumOff val="5000"/>
                  </a:schemeClr>
                </a:solidFill>
                <a:latin typeface="Arial" panose="020B0604020202020204" pitchFamily="34" charset="0"/>
                <a:cs typeface="Arial" panose="020B0604020202020204" pitchFamily="34" charset="0"/>
              </a:rPr>
              <a:t> </a:t>
            </a:r>
          </a:p>
          <a:p>
            <a:pPr lvl="1">
              <a:spcBef>
                <a:spcPts val="1200"/>
              </a:spcBef>
              <a:buClr>
                <a:srgbClr val="0070C0"/>
              </a:buClr>
              <a:buFont typeface="Wingdings" panose="05000000000000000000" pitchFamily="2" charset="2"/>
              <a:buChar char="§"/>
            </a:pPr>
            <a:r>
              <a:rPr lang="en-US" altLang="en-US" sz="2000" dirty="0">
                <a:solidFill>
                  <a:schemeClr val="tx1">
                    <a:lumMod val="95000"/>
                    <a:lumOff val="5000"/>
                  </a:schemeClr>
                </a:solidFill>
                <a:latin typeface="Arial" panose="020B0604020202020204" pitchFamily="34" charset="0"/>
                <a:cs typeface="Arial" panose="020B0604020202020204" pitchFamily="34" charset="0"/>
              </a:rPr>
              <a:t>Engage coalition unions in Community Benefit programs</a:t>
            </a:r>
          </a:p>
        </p:txBody>
      </p:sp>
      <p:pic>
        <p:nvPicPr>
          <p:cNvPr id="17413" name="Picture 1"/>
          <p:cNvPicPr>
            <a:picLocks noChangeAspect="1"/>
          </p:cNvPicPr>
          <p:nvPr/>
        </p:nvPicPr>
        <p:blipFill>
          <a:blip r:embed="rId3">
            <a:extLst>
              <a:ext uri="{28A0092B-C50C-407E-A947-70E740481C1C}">
                <a14:useLocalDpi xmlns:a14="http://schemas.microsoft.com/office/drawing/2010/main" val="0"/>
              </a:ext>
            </a:extLst>
          </a:blip>
          <a:srcRect t="7034" r="80652" b="72388"/>
          <a:stretch>
            <a:fillRect/>
          </a:stretch>
        </p:blipFill>
        <p:spPr bwMode="auto">
          <a:xfrm>
            <a:off x="609600" y="1300163"/>
            <a:ext cx="9144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2"/>
          <p:cNvSpPr>
            <a:spLocks noChangeArrowheads="1"/>
          </p:cNvSpPr>
          <p:nvPr/>
        </p:nvSpPr>
        <p:spPr bwMode="auto">
          <a:xfrm>
            <a:off x="1752600" y="1601788"/>
            <a:ext cx="770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ts val="1200"/>
              </a:spcBef>
              <a:spcAft>
                <a:spcPts val="1800"/>
              </a:spcAft>
              <a:buClrTx/>
              <a:buSzTx/>
              <a:buFontTx/>
              <a:buNone/>
            </a:pPr>
            <a:r>
              <a:rPr lang="en-US" altLang="en-US" sz="2400"/>
              <a:t>Reduce workplace injuries and violence</a:t>
            </a:r>
          </a:p>
        </p:txBody>
      </p:sp>
      <p:pic>
        <p:nvPicPr>
          <p:cNvPr id="52233" name="Picture 9" descr="Full screen preview"/>
          <p:cNvPicPr>
            <a:picLocks noChangeAspect="1" noChangeArrowheads="1"/>
          </p:cNvPicPr>
          <p:nvPr/>
        </p:nvPicPr>
        <p:blipFill rotWithShape="1">
          <a:blip r:embed="rId4"/>
          <a:srcRect l="4571"/>
          <a:stretch/>
        </p:blipFill>
        <p:spPr bwMode="auto">
          <a:xfrm>
            <a:off x="6396038" y="3206750"/>
            <a:ext cx="2479675" cy="1728788"/>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rtlCol="0">
            <a:normAutofit fontScale="90000"/>
          </a:bodyPr>
          <a:lstStyle/>
          <a:p>
            <a:pPr defTabSz="457189" fontAlgn="auto">
              <a:spcAft>
                <a:spcPts val="0"/>
              </a:spcAft>
              <a:defRPr/>
            </a:pPr>
            <a:r>
              <a:rPr lang="en-US" altLang="en-US" sz="2800" b="1">
                <a:ea typeface="+mj-ea"/>
                <a:cs typeface="Geneva" charset="0"/>
              </a:rPr>
              <a:t>Total Health and Workplace Safety</a:t>
            </a:r>
          </a:p>
        </p:txBody>
      </p:sp>
      <p:sp>
        <p:nvSpPr>
          <p:cNvPr id="28674" name="Content Placeholder 1"/>
          <p:cNvSpPr>
            <a:spLocks noGrp="1"/>
          </p:cNvSpPr>
          <p:nvPr>
            <p:ph idx="1"/>
          </p:nvPr>
        </p:nvSpPr>
        <p:spPr>
          <a:xfrm>
            <a:off x="5334000" y="2895600"/>
            <a:ext cx="3505200" cy="1366838"/>
          </a:xfrm>
        </p:spPr>
        <p:txBody>
          <a:bodyPr rtlCol="0">
            <a:noAutofit/>
          </a:bodyPr>
          <a:lstStyle/>
          <a:p>
            <a:pPr marL="57150" indent="0" defTabSz="457189" fontAlgn="auto">
              <a:spcAft>
                <a:spcPts val="0"/>
              </a:spcAft>
              <a:buFont typeface="Arial"/>
              <a:buChar char="•"/>
              <a:defRPr/>
            </a:pPr>
            <a:r>
              <a:rPr lang="en-US" altLang="en-US" sz="2000" dirty="0">
                <a:cs typeface="Geneva" charset="0"/>
              </a:rPr>
              <a:t>As of October 1, 2015, workers required to get seasonal flu vaccine or wear a surgical mask during flu season while working in patient care areas</a:t>
            </a:r>
          </a:p>
          <a:p>
            <a:pPr marL="57150" indent="0" defTabSz="457189" fontAlgn="auto">
              <a:spcAft>
                <a:spcPts val="0"/>
              </a:spcAft>
              <a:buFont typeface="Arial"/>
              <a:buChar char="•"/>
              <a:defRPr/>
            </a:pPr>
            <a:endParaRPr lang="en-US" altLang="en-US" sz="2000" dirty="0">
              <a:cs typeface="Geneva" charset="0"/>
            </a:endParaRPr>
          </a:p>
        </p:txBody>
      </p:sp>
      <p:sp>
        <p:nvSpPr>
          <p:cNvPr id="19461" name="Rectangle 2"/>
          <p:cNvSpPr>
            <a:spLocks noChangeArrowheads="1"/>
          </p:cNvSpPr>
          <p:nvPr/>
        </p:nvSpPr>
        <p:spPr bwMode="auto">
          <a:xfrm>
            <a:off x="2667000" y="1614488"/>
            <a:ext cx="624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a:t>Patient Safety: Flu Prevention</a:t>
            </a:r>
          </a:p>
        </p:txBody>
      </p:sp>
      <p:pic>
        <p:nvPicPr>
          <p:cNvPr id="58370" name="Picture 2" descr="Full screen preview"/>
          <p:cNvPicPr>
            <a:picLocks noChangeAspect="1" noChangeArrowheads="1"/>
          </p:cNvPicPr>
          <p:nvPr/>
        </p:nvPicPr>
        <p:blipFill>
          <a:blip r:embed="rId3"/>
          <a:srcRect/>
          <a:stretch>
            <a:fillRect/>
          </a:stretch>
        </p:blipFill>
        <p:spPr bwMode="auto">
          <a:xfrm>
            <a:off x="990600" y="2667000"/>
            <a:ext cx="3810000" cy="2536825"/>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2800" b="1">
                <a:latin typeface="Arial Black" panose="020B0A04020102020204" pitchFamily="34" charset="0"/>
                <a:ea typeface="Geneva" charset="0"/>
                <a:cs typeface="Geneva" charset="0"/>
              </a:rPr>
              <a:t>Work of the Future</a:t>
            </a:r>
          </a:p>
        </p:txBody>
      </p:sp>
      <p:sp>
        <p:nvSpPr>
          <p:cNvPr id="21508" name="Rectangle 1"/>
          <p:cNvSpPr>
            <a:spLocks noChangeArrowheads="1"/>
          </p:cNvSpPr>
          <p:nvPr/>
        </p:nvSpPr>
        <p:spPr bwMode="auto">
          <a:xfrm>
            <a:off x="381000" y="123524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spcAft>
                <a:spcPts val="600"/>
              </a:spcAft>
              <a:buClrTx/>
              <a:buSzTx/>
              <a:buFontTx/>
              <a:buNone/>
            </a:pPr>
            <a:r>
              <a:rPr lang="en-US" altLang="en-US" sz="2400" dirty="0"/>
              <a:t>More resources for worker training</a:t>
            </a:r>
            <a:r>
              <a:rPr lang="en-US" altLang="en-US" sz="2000" dirty="0"/>
              <a:t> </a:t>
            </a:r>
          </a:p>
        </p:txBody>
      </p:sp>
      <p:pic>
        <p:nvPicPr>
          <p:cNvPr id="3" name="Picture 2"/>
          <p:cNvPicPr>
            <a:picLocks noChangeAspect="1"/>
          </p:cNvPicPr>
          <p:nvPr/>
        </p:nvPicPr>
        <p:blipFill rotWithShape="1">
          <a:blip r:embed="rId3"/>
          <a:srcRect l="26781" t="11104" r="5841" b="27820"/>
          <a:stretch/>
        </p:blipFill>
        <p:spPr>
          <a:xfrm>
            <a:off x="3121025" y="4658142"/>
            <a:ext cx="2898775" cy="1752600"/>
          </a:xfrm>
          <a:prstGeom prst="rect">
            <a:avLst/>
          </a:prstGeom>
          <a:ln>
            <a:solidFill>
              <a:schemeClr val="bg1">
                <a:lumMod val="75000"/>
              </a:schemeClr>
            </a:solidFill>
          </a:ln>
        </p:spPr>
      </p:pic>
      <p:sp>
        <p:nvSpPr>
          <p:cNvPr id="21510" name="Rectangle 1"/>
          <p:cNvSpPr>
            <a:spLocks noChangeArrowheads="1"/>
          </p:cNvSpPr>
          <p:nvPr/>
        </p:nvSpPr>
        <p:spPr bwMode="auto">
          <a:xfrm>
            <a:off x="381000" y="1789946"/>
            <a:ext cx="85344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ED7719"/>
              </a:buClr>
              <a:buSzPct val="85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800100" indent="-342900">
              <a:spcBef>
                <a:spcPct val="20000"/>
              </a:spcBef>
              <a:buClr>
                <a:srgbClr val="ED7719"/>
              </a:buClr>
              <a:buSzPct val="85000"/>
              <a:buFont typeface="Arial" panose="020B0604020202020204" pitchFamily="34" charset="0"/>
              <a:buChar char="–"/>
              <a:defRPr sz="2800">
                <a:solidFill>
                  <a:srgbClr val="139DBC"/>
                </a:solidFill>
                <a:latin typeface="Arial" panose="020B0604020202020204" pitchFamily="34" charset="0"/>
                <a:cs typeface="Arial" panose="020B0604020202020204" pitchFamily="34" charset="0"/>
              </a:defRPr>
            </a:lvl2pPr>
            <a:lvl3pPr marL="1143000" indent="-228600">
              <a:spcBef>
                <a:spcPct val="20000"/>
              </a:spcBef>
              <a:buClr>
                <a:srgbClr val="ED7719"/>
              </a:buClr>
              <a:buSzPct val="85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ED7719"/>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lvl="1">
              <a:spcBef>
                <a:spcPts val="1200"/>
              </a:spcBef>
              <a:spcAft>
                <a:spcPts val="1200"/>
              </a:spcAft>
              <a:buClr>
                <a:srgbClr val="0070C0"/>
              </a:buClr>
              <a:buSzTx/>
              <a:buFont typeface="Wingdings" panose="05000000000000000000" pitchFamily="2" charset="2"/>
              <a:buChar char="§"/>
            </a:pPr>
            <a:r>
              <a:rPr lang="en-US" altLang="en-US" sz="2000" dirty="0">
                <a:solidFill>
                  <a:schemeClr val="tx1"/>
                </a:solidFill>
              </a:rPr>
              <a:t>Contributions to Ben </a:t>
            </a:r>
            <a:r>
              <a:rPr lang="en-US" altLang="en-US" sz="2000" dirty="0" err="1">
                <a:solidFill>
                  <a:schemeClr val="tx1"/>
                </a:solidFill>
              </a:rPr>
              <a:t>Hudnall</a:t>
            </a:r>
            <a:r>
              <a:rPr lang="en-US" altLang="en-US" sz="2000" dirty="0">
                <a:solidFill>
                  <a:schemeClr val="tx1"/>
                </a:solidFill>
              </a:rPr>
              <a:t> Trust Fund and SEIU Joint Employer Education Fund increased 33 percent </a:t>
            </a:r>
            <a:r>
              <a:rPr lang="en-US" altLang="en-US" sz="1800" dirty="0">
                <a:solidFill>
                  <a:schemeClr val="tx1"/>
                </a:solidFill>
              </a:rPr>
              <a:t>(from 0.3 percent to 0.4 percent of gross annual payroll of participating employees)</a:t>
            </a:r>
          </a:p>
          <a:p>
            <a:pPr lvl="1">
              <a:spcBef>
                <a:spcPts val="1200"/>
              </a:spcBef>
              <a:spcAft>
                <a:spcPts val="1200"/>
              </a:spcAft>
              <a:buClr>
                <a:srgbClr val="0070C0"/>
              </a:buClr>
              <a:buSzTx/>
              <a:buFont typeface="Wingdings" panose="05000000000000000000" pitchFamily="2" charset="2"/>
              <a:buChar char="§"/>
            </a:pPr>
            <a:r>
              <a:rPr lang="en-US" altLang="en-US" sz="2000" dirty="0">
                <a:solidFill>
                  <a:schemeClr val="tx1"/>
                </a:solidFill>
              </a:rPr>
              <a:t>Additional $1 million per year to each fund to support and train employees going through redeployment</a:t>
            </a:r>
          </a:p>
          <a:p>
            <a:pPr lvl="1">
              <a:spcBef>
                <a:spcPts val="1200"/>
              </a:spcBef>
              <a:spcAft>
                <a:spcPts val="1200"/>
              </a:spcAft>
              <a:buClr>
                <a:srgbClr val="0070C0"/>
              </a:buClr>
              <a:buSzTx/>
              <a:buFont typeface="Wingdings" panose="05000000000000000000" pitchFamily="2" charset="2"/>
              <a:buChar char="§"/>
            </a:pPr>
            <a:r>
              <a:rPr lang="en-US" altLang="en-US" sz="2000" dirty="0">
                <a:solidFill>
                  <a:schemeClr val="tx1"/>
                </a:solidFill>
              </a:rPr>
              <a:t>Tuition reimbursement raised to $3,000 per year, to assist workers who have had to put up money in advance. Applies to all regions.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2026</Words>
  <Application>Microsoft Office PowerPoint</Application>
  <PresentationFormat>On-screen Show (4:3)</PresentationFormat>
  <Paragraphs>180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Calibri</vt:lpstr>
      <vt:lpstr>Geneva</vt:lpstr>
      <vt:lpstr>Helv</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Total Health and Workplace Safety</vt:lpstr>
      <vt:lpstr>Total Health and Workplace Safety</vt:lpstr>
      <vt:lpstr>Total Health and Workplace Safety</vt:lpstr>
      <vt:lpstr>Work of the Future</vt:lpstr>
      <vt:lpstr>Work of the Future</vt:lpstr>
      <vt:lpstr>Operations and Partnership</vt:lpstr>
      <vt:lpstr>Operations and Partnership</vt:lpstr>
      <vt:lpstr>Operations and Partnership</vt:lpstr>
      <vt:lpstr>Operations and Partnership</vt:lpstr>
      <vt:lpstr>Operations and Partnership</vt:lpstr>
      <vt:lpstr>PowerPoint Presentation</vt:lpstr>
      <vt:lpstr>Building Future Capacity</vt:lpstr>
      <vt:lpstr>For More Information</vt:lpstr>
    </vt:vector>
  </TitlesOfParts>
  <Company>Stoller Design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 Stoller</dc:creator>
  <cp:lastModifiedBy>Laureen X. Lazarovici</cp:lastModifiedBy>
  <cp:revision>58</cp:revision>
  <cp:lastPrinted>2018-01-25T18:42:04Z</cp:lastPrinted>
  <dcterms:created xsi:type="dcterms:W3CDTF">2015-10-29T18:14:06Z</dcterms:created>
  <dcterms:modified xsi:type="dcterms:W3CDTF">2018-02-14T22:39:45Z</dcterms:modified>
</cp:coreProperties>
</file>